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62"/>
  </p:notesMasterIdLst>
  <p:sldIdLst>
    <p:sldId id="256" r:id="rId2"/>
    <p:sldId id="257" r:id="rId3"/>
    <p:sldId id="264" r:id="rId4"/>
    <p:sldId id="261" r:id="rId5"/>
    <p:sldId id="265" r:id="rId6"/>
    <p:sldId id="262" r:id="rId7"/>
    <p:sldId id="266" r:id="rId8"/>
    <p:sldId id="258" r:id="rId9"/>
    <p:sldId id="297" r:id="rId10"/>
    <p:sldId id="298" r:id="rId11"/>
    <p:sldId id="299" r:id="rId12"/>
    <p:sldId id="300" r:id="rId13"/>
    <p:sldId id="263" r:id="rId14"/>
    <p:sldId id="259" r:id="rId15"/>
    <p:sldId id="276" r:id="rId16"/>
    <p:sldId id="302" r:id="rId17"/>
    <p:sldId id="303" r:id="rId18"/>
    <p:sldId id="304" r:id="rId19"/>
    <p:sldId id="269" r:id="rId20"/>
    <p:sldId id="277" r:id="rId21"/>
    <p:sldId id="306" r:id="rId22"/>
    <p:sldId id="305" r:id="rId23"/>
    <p:sldId id="260" r:id="rId24"/>
    <p:sldId id="267" r:id="rId25"/>
    <p:sldId id="301" r:id="rId26"/>
    <p:sldId id="308" r:id="rId27"/>
    <p:sldId id="294" r:id="rId28"/>
    <p:sldId id="293" r:id="rId29"/>
    <p:sldId id="311" r:id="rId30"/>
    <p:sldId id="312" r:id="rId31"/>
    <p:sldId id="309" r:id="rId32"/>
    <p:sldId id="290" r:id="rId33"/>
    <p:sldId id="287" r:id="rId34"/>
    <p:sldId id="288" r:id="rId35"/>
    <p:sldId id="307" r:id="rId36"/>
    <p:sldId id="310" r:id="rId37"/>
    <p:sldId id="291" r:id="rId38"/>
    <p:sldId id="289" r:id="rId39"/>
    <p:sldId id="296" r:id="rId40"/>
    <p:sldId id="295" r:id="rId41"/>
    <p:sldId id="315" r:id="rId42"/>
    <p:sldId id="313" r:id="rId43"/>
    <p:sldId id="314" r:id="rId44"/>
    <p:sldId id="270" r:id="rId45"/>
    <p:sldId id="271" r:id="rId46"/>
    <p:sldId id="273" r:id="rId47"/>
    <p:sldId id="272" r:id="rId48"/>
    <p:sldId id="274" r:id="rId49"/>
    <p:sldId id="275" r:id="rId50"/>
    <p:sldId id="278" r:id="rId51"/>
    <p:sldId id="279" r:id="rId52"/>
    <p:sldId id="280" r:id="rId53"/>
    <p:sldId id="292" r:id="rId54"/>
    <p:sldId id="281" r:id="rId55"/>
    <p:sldId id="282" r:id="rId56"/>
    <p:sldId id="283" r:id="rId57"/>
    <p:sldId id="284" r:id="rId58"/>
    <p:sldId id="285" r:id="rId59"/>
    <p:sldId id="286" r:id="rId60"/>
    <p:sldId id="268" r:id="rId6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542"/>
  </p:normalViewPr>
  <p:slideViewPr>
    <p:cSldViewPr snapToGrid="0">
      <p:cViewPr>
        <p:scale>
          <a:sx n="100" d="100"/>
          <a:sy n="100" d="100"/>
        </p:scale>
        <p:origin x="464" y="-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12/8/17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 from this investigation highlight the potential utility of addressing academic engagement from both the macro (institutionally based) and micro (student focused) level. </a:t>
            </a:r>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findings, and those of the </a:t>
            </a:r>
            <a:r>
              <a:rPr lang="en-US" dirty="0" err="1" smtClean="0"/>
              <a:t>Legget</a:t>
            </a:r>
            <a:r>
              <a:rPr lang="en-US" dirty="0" smtClean="0"/>
              <a:t> et al. (2016) study that found sleep to be a moderator of the relationship between stressful life events and depression, highlight the need to look closely at the impacting mechanisms or potentially mediating/moderating variables, in the relationship between stress and academic engagement. (</a:t>
            </a:r>
            <a:r>
              <a:rPr lang="en-US" b="1" dirty="0" smtClean="0"/>
              <a:t>page 19 of my proposal</a:t>
            </a:r>
            <a:r>
              <a:rPr lang="en-US" b="1" baseline="0" dirty="0" smtClean="0"/>
              <a:t> said mediating and probably should have said moderating since that is what I am doing).</a:t>
            </a:r>
            <a:endParaRPr lang="en-US" b="1"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23</a:t>
            </a:fld>
            <a:endParaRPr lang="en-US"/>
          </a:p>
        </p:txBody>
      </p:sp>
    </p:spTree>
    <p:extLst>
      <p:ext uri="{BB962C8B-B14F-4D97-AF65-F5344CB8AC3E}">
        <p14:creationId xmlns:p14="http://schemas.microsoft.com/office/powerpoint/2010/main" val="1927140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is essential to a variety of life’s activities.  Sleep deprivation has been found to impair motor performance, cognitive performance, and even mood (Pilcher &amp; </a:t>
            </a:r>
            <a:r>
              <a:rPr lang="en-US" sz="1200" kern="1200" dirty="0" err="1" smtClean="0">
                <a:solidFill>
                  <a:schemeClr val="tx1"/>
                </a:solidFill>
                <a:effectLst/>
                <a:latin typeface="+mn-lt"/>
                <a:ea typeface="+mn-ea"/>
                <a:cs typeface="+mn-cs"/>
              </a:rPr>
              <a:t>Huffcutt</a:t>
            </a:r>
            <a:r>
              <a:rPr lang="en-US" sz="1200" kern="1200" dirty="0" smtClean="0">
                <a:solidFill>
                  <a:schemeClr val="tx1"/>
                </a:solidFill>
                <a:effectLst/>
                <a:latin typeface="+mn-lt"/>
                <a:ea typeface="+mn-ea"/>
                <a:cs typeface="+mn-cs"/>
              </a:rPr>
              <a:t>, 1996; Pilcher &amp; Walters, 1997).  Some of the areas of cognitive functioning that have been shown to be impacted by sleep disturbances include: working memory, attention, perseveration, cognitive flexibility/inflexibility, creative thinking, decision making, and long-term memory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24</a:t>
            </a:fld>
            <a:endParaRPr lang="en-US"/>
          </a:p>
        </p:txBody>
      </p:sp>
    </p:spTree>
    <p:extLst>
      <p:ext uri="{BB962C8B-B14F-4D97-AF65-F5344CB8AC3E}">
        <p14:creationId xmlns:p14="http://schemas.microsoft.com/office/powerpoint/2010/main" val="19654970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The authors argue that sleep habits of undergraduate students are poor, and sleep education programs at the college level that focus on sleep hygiene may be beneficial. </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 </a:t>
            </a:r>
            <a:r>
              <a:rPr lang="en-US" sz="1800" dirty="0" smtClean="0"/>
              <a:t>potential for mediating factors influencing the relationship between sleep quality and academic performance.  As an example, they suggest that poor sleep may lead to other negative behaviors (e.g. truancy) that may be the true source of lower performance.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26</a:t>
            </a:fld>
            <a:endParaRPr lang="en-US"/>
          </a:p>
        </p:txBody>
      </p:sp>
    </p:spTree>
    <p:extLst>
      <p:ext uri="{BB962C8B-B14F-4D97-AF65-F5344CB8AC3E}">
        <p14:creationId xmlns:p14="http://schemas.microsoft.com/office/powerpoint/2010/main" val="12159218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whether sleep shows a significant impact when including other potential predictors of performance </a:t>
            </a:r>
          </a:p>
          <a:p>
            <a:endParaRPr lang="en-US"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However, exercise was measured simply as number of hours of exercise per week, with no information regarding the level of intensity or duration of the exercise. </a:t>
            </a:r>
            <a:r>
              <a:rPr lang="en-US" sz="2800" dirty="0" smtClean="0"/>
              <a:t>These findings may relate more to an issue with dose threshold for physical activity as discussed later.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27</a:t>
            </a:fld>
            <a:endParaRPr lang="en-US"/>
          </a:p>
        </p:txBody>
      </p:sp>
    </p:spTree>
    <p:extLst>
      <p:ext uri="{BB962C8B-B14F-4D97-AF65-F5344CB8AC3E}">
        <p14:creationId xmlns:p14="http://schemas.microsoft.com/office/powerpoint/2010/main" val="17760554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Pare</a:t>
            </a:r>
            <a:r>
              <a:rPr lang="en-US" b="1" baseline="0" dirty="0" smtClean="0"/>
              <a:t> this down</a:t>
            </a:r>
          </a:p>
          <a:p>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Issues of this kind can impact many of life’s functions, including academic engagement and subsequent scholastic success. </a:t>
            </a:r>
          </a:p>
          <a:p>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29</a:t>
            </a:fld>
            <a:endParaRPr lang="en-US"/>
          </a:p>
        </p:txBody>
      </p:sp>
    </p:spTree>
    <p:extLst>
      <p:ext uri="{BB962C8B-B14F-4D97-AF65-F5344CB8AC3E}">
        <p14:creationId xmlns:p14="http://schemas.microsoft.com/office/powerpoint/2010/main" val="8894275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Pare</a:t>
            </a:r>
            <a:r>
              <a:rPr lang="en-US" b="1" baseline="0" dirty="0" smtClean="0"/>
              <a:t> this down</a:t>
            </a:r>
          </a:p>
          <a:p>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30</a:t>
            </a:fld>
            <a:endParaRPr lang="en-US"/>
          </a:p>
        </p:txBody>
      </p:sp>
    </p:spTree>
    <p:extLst>
      <p:ext uri="{BB962C8B-B14F-4D97-AF65-F5344CB8AC3E}">
        <p14:creationId xmlns:p14="http://schemas.microsoft.com/office/powerpoint/2010/main" val="2118570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aspect that has been seen to impact stress and</a:t>
            </a:r>
            <a:r>
              <a:rPr lang="en-US" baseline="0" dirty="0" smtClean="0"/>
              <a:t> factors of academic engagement such as academic performance as found by Trockel et al.  Another potential moderator of the relationship between stress and academic engagement is exercise.</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37</a:t>
            </a:fld>
            <a:endParaRPr lang="en-US"/>
          </a:p>
        </p:txBody>
      </p:sp>
    </p:spTree>
    <p:extLst>
      <p:ext uri="{BB962C8B-B14F-4D97-AF65-F5344CB8AC3E}">
        <p14:creationId xmlns:p14="http://schemas.microsoft.com/office/powerpoint/2010/main" val="151323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Although they found a somewhat comparable number of studies reflecting no changes in academic performance as a result of physical activity, subsequent research by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39</a:t>
            </a:fld>
            <a:endParaRPr lang="en-US"/>
          </a:p>
        </p:txBody>
      </p:sp>
    </p:spTree>
    <p:extLst>
      <p:ext uri="{BB962C8B-B14F-4D97-AF65-F5344CB8AC3E}">
        <p14:creationId xmlns:p14="http://schemas.microsoft.com/office/powerpoint/2010/main" val="2287903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They postulate that this may be based on a “threshold level of physical activity” at which the beneficial impacts of exercise occur (pg. 1517).</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40</a:t>
            </a:fld>
            <a:endParaRPr lang="en-US"/>
          </a:p>
        </p:txBody>
      </p:sp>
    </p:spTree>
    <p:extLst>
      <p:ext uri="{BB962C8B-B14F-4D97-AF65-F5344CB8AC3E}">
        <p14:creationId xmlns:p14="http://schemas.microsoft.com/office/powerpoint/2010/main" val="20037449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Exercise has been shown to reduce stress and improve emotional well-being. </a:t>
            </a:r>
          </a:p>
          <a:p>
            <a:endParaRPr lang="en-US" sz="1200" dirty="0" smtClean="0"/>
          </a:p>
          <a:p>
            <a:r>
              <a:rPr lang="en-US" sz="1200" b="1" dirty="0" smtClean="0"/>
              <a:t>Decide whether to include self-esteem</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1983794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 other words, if faced with similar stressors, are these self-care practices associated with or impact the likelihood of improved academic engagement?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43</a:t>
            </a:fld>
            <a:endParaRPr lang="en-US"/>
          </a:p>
        </p:txBody>
      </p:sp>
    </p:spTree>
    <p:extLst>
      <p:ext uri="{BB962C8B-B14F-4D97-AF65-F5344CB8AC3E}">
        <p14:creationId xmlns:p14="http://schemas.microsoft.com/office/powerpoint/2010/main" val="1219921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will be lower in undergraduate students who experience reduced levels of healthy sleep hygiene practices as measured by the SHI.</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45</a:t>
            </a:fld>
            <a:endParaRPr lang="en-US"/>
          </a:p>
        </p:txBody>
      </p:sp>
    </p:spTree>
    <p:extLst>
      <p:ext uri="{BB962C8B-B14F-4D97-AF65-F5344CB8AC3E}">
        <p14:creationId xmlns:p14="http://schemas.microsoft.com/office/powerpoint/2010/main" val="16614621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50</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High scores indicate more maladaptive sleep hygiene practices, while lower scores demonstrate better sleep hygiene.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52</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 </a:t>
            </a:r>
            <a:r>
              <a:rPr lang="en-US" b="1" baseline="0" dirty="0" smtClean="0"/>
              <a:t>Add more </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Times New Roman" charset="0"/>
                <a:ea typeface="Times New Roman" charset="0"/>
                <a:cs typeface="Times New Roman" charset="0"/>
              </a:rPr>
              <a:t>Lloyd:</a:t>
            </a:r>
            <a:r>
              <a:rPr lang="en-US" sz="2400" baseline="0" dirty="0" smtClean="0">
                <a:latin typeface="Times New Roman" charset="0"/>
                <a:ea typeface="Times New Roman" charset="0"/>
                <a:cs typeface="Times New Roman" charset="0"/>
              </a:rPr>
              <a:t> </a:t>
            </a:r>
            <a:r>
              <a:rPr lang="en-US" sz="2400" dirty="0" smtClean="0">
                <a:latin typeface="Times New Roman" charset="0"/>
                <a:ea typeface="Times New Roman" charset="0"/>
                <a:cs typeface="Times New Roman" charset="0"/>
              </a:rPr>
              <a:t>They identified a threshold (12 items) at which life events began to show detrimental impacts.  </a:t>
            </a:r>
            <a:r>
              <a:rPr lang="en-US" sz="2400" b="1" dirty="0" smtClean="0">
                <a:latin typeface="Times New Roman" charset="0"/>
                <a:ea typeface="Times New Roman" charset="0"/>
                <a:cs typeface="Times New Roman" charset="0"/>
              </a:rPr>
              <a:t>Check out of how many items.</a:t>
            </a:r>
          </a:p>
          <a:p>
            <a:endParaRPr lang="en-US" sz="2400" dirty="0" smtClean="0"/>
          </a:p>
          <a:p>
            <a:endParaRPr lang="en-US" dirty="0" smtClean="0"/>
          </a:p>
          <a:p>
            <a:r>
              <a:rPr lang="en-US" b="1" dirty="0" smtClean="0"/>
              <a:t>Get more info on </a:t>
            </a:r>
            <a:r>
              <a:rPr lang="en-US" b="1" dirty="0" err="1" smtClean="0"/>
              <a:t>Pechtel</a:t>
            </a:r>
            <a:r>
              <a:rPr lang="en-US" b="1" dirty="0" smtClean="0"/>
              <a:t> study to talk about</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456401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spcBef>
                <a:spcPts val="0"/>
              </a:spcBef>
              <a:spcAft>
                <a:spcPts val="0"/>
              </a:spcAft>
              <a:buClrTx/>
              <a:buSzTx/>
              <a:buFont typeface="Wingdings" charset="2"/>
              <a:buChar char="v"/>
            </a:pPr>
            <a:r>
              <a:rPr lang="en-US" sz="2200" dirty="0" smtClean="0"/>
              <a:t>Although a significant mediator, life satisfaction was not found to be a moderator in that relationship.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18</a:t>
            </a:fld>
            <a:endParaRPr lang="en-US"/>
          </a:p>
        </p:txBody>
      </p:sp>
    </p:spTree>
    <p:extLst>
      <p:ext uri="{BB962C8B-B14F-4D97-AF65-F5344CB8AC3E}">
        <p14:creationId xmlns:p14="http://schemas.microsoft.com/office/powerpoint/2010/main" val="1749399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 When looking at stressful life events it is important to consider</a:t>
            </a:r>
            <a:r>
              <a:rPr lang="en-US" baseline="0" dirty="0" smtClean="0"/>
              <a:t> the varying degree of events (from traumatic situations to daily hassles) and how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19</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 tease this out Ash &amp; Huebner </a:t>
            </a:r>
            <a:r>
              <a:rPr lang="en-US" dirty="0" smtClean="0"/>
              <a:t>isolated negative life events from chronic stressors in order to determine their differential impact.  They found that the inclusion of both stressor types significantly improved predictability of life satisfaction.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to 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21</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 to add a segue for this slide</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785785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a16="http://schemas.microsoft.com/office/drawing/2014/main" xmlns=""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a:xfrm>
            <a:off x="581192" y="2180496"/>
            <a:ext cx="11029615" cy="4410804"/>
          </a:xfrm>
        </p:spPr>
        <p:txBody>
          <a:bodyPr anchor="t">
            <a:normAutofit fontScale="92500" lnSpcReduction="10000"/>
          </a:bodyPr>
          <a:lstStyle/>
          <a:p>
            <a:pPr marL="0" indent="0" defTabSz="914400">
              <a:spcBef>
                <a:spcPts val="0"/>
              </a:spcBef>
              <a:spcAft>
                <a:spcPts val="0"/>
              </a:spcAft>
              <a:buClrTx/>
              <a:buSzTx/>
              <a:buNone/>
            </a:pPr>
            <a:r>
              <a:rPr lang="en-US" sz="2800" u="sng" dirty="0">
                <a:solidFill>
                  <a:schemeClr val="accent2"/>
                </a:solidFill>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I</a:t>
            </a:r>
            <a:r>
              <a:rPr lang="en-US" sz="2600" dirty="0" smtClean="0">
                <a:latin typeface="Times New Roman" charset="0"/>
                <a:ea typeface="Times New Roman" charset="0"/>
                <a:cs typeface="Times New Roman" charset="0"/>
              </a:rPr>
              <a:t>nvestigated </a:t>
            </a:r>
            <a:r>
              <a:rPr lang="en-US" sz="2600" dirty="0">
                <a:latin typeface="Times New Roman" charset="0"/>
                <a:ea typeface="Times New Roman" charset="0"/>
                <a:cs typeface="Times New Roman" charset="0"/>
              </a:rPr>
              <a:t>life events (e.g. “change in line of work”) and found them to be negatively related to academic performance. </a:t>
            </a:r>
            <a:r>
              <a:rPr lang="en-US" sz="2600" dirty="0">
                <a:latin typeface="Times New Roman" charset="0"/>
                <a:ea typeface="Times New Roman" charset="0"/>
                <a:cs typeface="Times New Roman" charset="0"/>
              </a:rPr>
              <a:t>A</a:t>
            </a:r>
            <a:r>
              <a:rPr lang="en-US" sz="2600" dirty="0" smtClean="0">
                <a:latin typeface="Times New Roman" charset="0"/>
                <a:ea typeface="Times New Roman" charset="0"/>
                <a:cs typeface="Times New Roman" charset="0"/>
              </a:rPr>
              <a:t>cademic </a:t>
            </a:r>
            <a:r>
              <a:rPr lang="en-US" sz="2600" dirty="0">
                <a:latin typeface="Times New Roman" charset="0"/>
                <a:ea typeface="Times New Roman" charset="0"/>
                <a:cs typeface="Times New Roman" charset="0"/>
              </a:rPr>
              <a:t>performance worsened as stress events increased.  </a:t>
            </a:r>
            <a:endParaRPr lang="en-US" sz="2600" dirty="0" smtClean="0">
              <a:latin typeface="Times New Roman" charset="0"/>
              <a:ea typeface="Times New Roman" charset="0"/>
              <a:cs typeface="Times New Roman" charset="0"/>
            </a:endParaRPr>
          </a:p>
          <a:p>
            <a:pPr marL="1108350" lvl="2" indent="-514350" defTabSz="914400">
              <a:spcBef>
                <a:spcPts val="0"/>
              </a:spcBef>
              <a:spcAft>
                <a:spcPts val="0"/>
              </a:spcAft>
              <a:buClrTx/>
              <a:buSzTx/>
            </a:pPr>
            <a:r>
              <a:rPr lang="en-US" sz="2400" dirty="0" smtClean="0">
                <a:latin typeface="Times New Roman" charset="0"/>
                <a:ea typeface="Times New Roman" charset="0"/>
                <a:cs typeface="Times New Roman" charset="0"/>
              </a:rPr>
              <a:t>Threshold = 12 items</a:t>
            </a:r>
          </a:p>
          <a:p>
            <a:pPr marL="1108350" lvl="2" indent="-514350" defTabSz="914400">
              <a:spcBef>
                <a:spcPts val="0"/>
              </a:spcBef>
              <a:spcAft>
                <a:spcPts val="0"/>
              </a:spcAft>
              <a:buClrTx/>
              <a:buSzTx/>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Pechtel</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Pizzagalli</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E</a:t>
            </a:r>
            <a:r>
              <a:rPr lang="en-US" sz="2600" dirty="0" smtClean="0">
                <a:latin typeface="Times New Roman" charset="0"/>
                <a:ea typeface="Times New Roman" charset="0"/>
                <a:cs typeface="Times New Roman" charset="0"/>
              </a:rPr>
              <a:t>arly </a:t>
            </a:r>
            <a:r>
              <a:rPr lang="en-US" sz="2600" dirty="0">
                <a:latin typeface="Times New Roman" charset="0"/>
                <a:ea typeface="Times New Roman" charset="0"/>
                <a:cs typeface="Times New Roman" charset="0"/>
              </a:rPr>
              <a:t>life stress has shown long-term impacts on various areas related to academic engagement, including memory, executive functioning, and cognitive performance. </a:t>
            </a:r>
            <a:endParaRPr lang="en-US" sz="26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Vaez</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Laflamme</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smtClean="0">
                <a:latin typeface="Times New Roman" charset="0"/>
                <a:ea typeface="Times New Roman" charset="0"/>
                <a:cs typeface="Times New Roman" charset="0"/>
              </a:rPr>
              <a:t> Identified </a:t>
            </a:r>
            <a:r>
              <a:rPr lang="en-US" sz="2600" dirty="0">
                <a:latin typeface="Times New Roman" charset="0"/>
                <a:ea typeface="Times New Roman" charset="0"/>
                <a:cs typeface="Times New Roman" charset="0"/>
              </a:rPr>
              <a:t>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a:xfrm>
            <a:off x="581192" y="2180496"/>
            <a:ext cx="11029615" cy="4093304"/>
          </a:xfrm>
        </p:spPr>
        <p:txBody>
          <a:bodyPr anchor="t">
            <a:normAutofit fontScale="77500" lnSpcReduction="20000"/>
          </a:bodyPr>
          <a:lstStyle/>
          <a:p>
            <a:pPr marL="0" indent="0" defTabSz="914400">
              <a:spcBef>
                <a:spcPts val="0"/>
              </a:spcBef>
              <a:spcAft>
                <a:spcPts val="0"/>
              </a:spcAft>
              <a:buClrTx/>
              <a:buSzTx/>
              <a:buNone/>
            </a:pPr>
            <a:r>
              <a:rPr lang="en-US" sz="2800" u="sng" dirty="0" err="1" smtClean="0">
                <a:solidFill>
                  <a:schemeClr val="accent2"/>
                </a:solidFill>
              </a:rPr>
              <a:t>Legget</a:t>
            </a:r>
            <a:r>
              <a:rPr lang="en-US" sz="2800" u="sng" dirty="0" smtClean="0">
                <a:solidFill>
                  <a:schemeClr val="accent2"/>
                </a:solidFill>
              </a:rPr>
              <a:t> </a:t>
            </a:r>
            <a:r>
              <a:rPr lang="en-US" sz="2800" u="sng" dirty="0">
                <a:solidFill>
                  <a:schemeClr val="accent2"/>
                </a:solidFill>
              </a:rPr>
              <a:t>et al. </a:t>
            </a:r>
            <a:r>
              <a:rPr lang="en-US" sz="2800" dirty="0"/>
              <a:t>(2016</a:t>
            </a:r>
            <a:r>
              <a:rPr lang="en-US" sz="2800" dirty="0" smtClean="0"/>
              <a:t>):</a:t>
            </a:r>
          </a:p>
          <a:p>
            <a:pPr lvl="1" defTabSz="914400">
              <a:spcBef>
                <a:spcPts val="0"/>
              </a:spcBef>
              <a:spcAft>
                <a:spcPts val="0"/>
              </a:spcAft>
              <a:buClrTx/>
              <a:buSzTx/>
            </a:pPr>
            <a:r>
              <a:rPr lang="en-US" sz="2600" dirty="0" smtClean="0"/>
              <a:t>Tested </a:t>
            </a:r>
            <a:r>
              <a:rPr lang="en-US" sz="2600" dirty="0"/>
              <a:t>the association between stressful life events and </a:t>
            </a:r>
            <a:r>
              <a:rPr lang="en-US" sz="2600" dirty="0" smtClean="0"/>
              <a:t>depression</a:t>
            </a:r>
          </a:p>
          <a:p>
            <a:pPr lvl="1" defTabSz="914400">
              <a:spcBef>
                <a:spcPts val="0"/>
              </a:spcBef>
              <a:spcAft>
                <a:spcPts val="0"/>
              </a:spcAft>
              <a:buClrTx/>
              <a:buSzTx/>
            </a:pPr>
            <a:r>
              <a:rPr lang="en-US" sz="2600" dirty="0"/>
              <a:t>F</a:t>
            </a:r>
            <a:r>
              <a:rPr lang="en-US" sz="2600" dirty="0" smtClean="0"/>
              <a:t>ound </a:t>
            </a:r>
            <a:r>
              <a:rPr lang="en-US" sz="2600" dirty="0"/>
              <a:t>a significant correlation between the two. </a:t>
            </a:r>
            <a:endParaRPr lang="en-US" sz="2600" dirty="0" smtClean="0"/>
          </a:p>
          <a:p>
            <a:pPr lvl="1" defTabSz="914400">
              <a:spcBef>
                <a:spcPts val="0"/>
              </a:spcBef>
              <a:spcAft>
                <a:spcPts val="0"/>
              </a:spcAft>
              <a:buClrTx/>
              <a:buSzTx/>
            </a:pPr>
            <a:r>
              <a:rPr lang="en-US" sz="2600" dirty="0" smtClean="0"/>
              <a:t>Evaluated sleep as </a:t>
            </a:r>
            <a:r>
              <a:rPr lang="en-US" sz="2600" dirty="0"/>
              <a:t>a moderator. </a:t>
            </a:r>
            <a:endParaRPr lang="en-US" sz="2600" dirty="0" smtClean="0"/>
          </a:p>
          <a:p>
            <a:pPr marL="324000" lvl="1" indent="0" defTabSz="914400">
              <a:spcBef>
                <a:spcPts val="0"/>
              </a:spcBef>
              <a:spcAft>
                <a:spcPts val="0"/>
              </a:spcAft>
              <a:buClrTx/>
              <a:buSzTx/>
              <a:buNone/>
            </a:pPr>
            <a:r>
              <a:rPr lang="en-US" sz="2600" dirty="0" smtClean="0"/>
              <a:t> </a:t>
            </a:r>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nteraction effect - sleep </a:t>
            </a:r>
            <a:r>
              <a:rPr lang="en-US" sz="2400" dirty="0"/>
              <a:t>influenced the likelihood of depressive symptoms by moderating the impact of stress events. </a:t>
            </a:r>
            <a:endParaRPr lang="en-US" sz="2400" dirty="0" smtClean="0"/>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When </a:t>
            </a:r>
            <a:r>
              <a:rPr lang="en-US" sz="2400" dirty="0"/>
              <a:t>stressful life events were elevated q</a:t>
            </a:r>
            <a:r>
              <a:rPr lang="en-US" sz="2400" dirty="0" smtClean="0"/>
              <a:t>uality </a:t>
            </a:r>
            <a:r>
              <a:rPr lang="en-US" sz="2400" dirty="0"/>
              <a:t>sleep led to less risk for depressive </a:t>
            </a:r>
            <a:r>
              <a:rPr lang="en-US" sz="2400" dirty="0" smtClean="0"/>
              <a:t>symptoms.</a:t>
            </a:r>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“Sleeping </a:t>
            </a:r>
            <a:r>
              <a:rPr lang="en-US" sz="2400" dirty="0"/>
              <a:t>restfully may allow individuals the rejuvenation needed to manage stress adaptively and reduce depressive symptom burden. Further, this association shows that stressors and risk factors may not always act independently of one another, and intervening on one risk factor, such as sleep disturbance, may have a positive impact on the entire pathway of biopsychosocial risk to depressive symptoms” (pp. </a:t>
            </a:r>
            <a:r>
              <a:rPr lang="en-US" sz="2400" dirty="0" smtClean="0"/>
              <a:t>125)</a:t>
            </a:r>
            <a:endParaRPr lang="en-US" sz="2800" dirty="0" smtClean="0"/>
          </a:p>
        </p:txBody>
      </p:sp>
    </p:spTree>
    <p:extLst>
      <p:ext uri="{BB962C8B-B14F-4D97-AF65-F5344CB8AC3E}">
        <p14:creationId xmlns:p14="http://schemas.microsoft.com/office/powerpoint/2010/main" val="599769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Behavior </a:t>
            </a:r>
            <a:endParaRPr lang="en-US" sz="4000" dirty="0"/>
          </a:p>
        </p:txBody>
      </p:sp>
      <p:sp>
        <p:nvSpPr>
          <p:cNvPr id="9" name="Content Placeholder 8"/>
          <p:cNvSpPr>
            <a:spLocks noGrp="1"/>
          </p:cNvSpPr>
          <p:nvPr>
            <p:ph idx="1"/>
          </p:nvPr>
        </p:nvSpPr>
        <p:spPr>
          <a:xfrm>
            <a:off x="581192" y="2180496"/>
            <a:ext cx="11029615" cy="4194904"/>
          </a:xfrm>
        </p:spPr>
        <p:txBody>
          <a:bodyPr anchor="t">
            <a:normAutofit lnSpcReduction="10000"/>
          </a:bodyPr>
          <a:lstStyle/>
          <a:p>
            <a:pPr marL="0" indent="0" defTabSz="914400">
              <a:spcBef>
                <a:spcPts val="0"/>
              </a:spcBef>
              <a:spcAft>
                <a:spcPts val="0"/>
              </a:spcAft>
              <a:buClrTx/>
              <a:buSzTx/>
              <a:buNone/>
            </a:pPr>
            <a:r>
              <a:rPr lang="en-US" sz="2800" u="sng" dirty="0">
                <a:solidFill>
                  <a:schemeClr val="accent2"/>
                </a:solidFill>
              </a:rPr>
              <a:t>McKnight et al. </a:t>
            </a:r>
            <a:r>
              <a:rPr lang="en-US" sz="2800" dirty="0"/>
              <a:t>(2002</a:t>
            </a:r>
            <a:r>
              <a:rPr lang="en-US" sz="2800" dirty="0" smtClean="0"/>
              <a:t>): </a:t>
            </a:r>
          </a:p>
          <a:p>
            <a:pPr lvl="1" defTabSz="914400">
              <a:spcBef>
                <a:spcPts val="0"/>
              </a:spcBef>
              <a:spcAft>
                <a:spcPts val="0"/>
              </a:spcAft>
              <a:buClrTx/>
              <a:buSzTx/>
            </a:pPr>
            <a:r>
              <a:rPr lang="en-US" sz="2600" dirty="0"/>
              <a:t>I</a:t>
            </a:r>
            <a:r>
              <a:rPr lang="en-US" sz="2600" dirty="0" smtClean="0"/>
              <a:t>nvestigated </a:t>
            </a:r>
            <a:r>
              <a:rPr lang="en-US" sz="2600" dirty="0"/>
              <a:t>how </a:t>
            </a:r>
            <a:r>
              <a:rPr lang="en-US" sz="2600" dirty="0" smtClean="0"/>
              <a:t>Stressful Life Events (SLEs) </a:t>
            </a:r>
            <a:r>
              <a:rPr lang="en-US" sz="2600" dirty="0"/>
              <a:t>impact a student’s internalizing and externalizing behavior. </a:t>
            </a:r>
            <a:r>
              <a:rPr lang="en-US" sz="2600" dirty="0" smtClean="0"/>
              <a:t> </a:t>
            </a:r>
          </a:p>
          <a:p>
            <a:pPr lvl="1" defTabSz="914400">
              <a:spcBef>
                <a:spcPts val="0"/>
              </a:spcBef>
              <a:spcAft>
                <a:spcPts val="0"/>
              </a:spcAft>
              <a:buClrTx/>
              <a:buSzTx/>
            </a:pPr>
            <a:r>
              <a:rPr lang="en-US" sz="2600" dirty="0" smtClean="0"/>
              <a:t>Examined </a:t>
            </a:r>
            <a:r>
              <a:rPr lang="en-US" sz="2600" dirty="0"/>
              <a:t>the potential moderating and mediating effects of life satisfaction on this relationship.  </a:t>
            </a:r>
            <a:endParaRPr lang="en-US" sz="2600" dirty="0" smtClean="0"/>
          </a:p>
          <a:p>
            <a:pPr lvl="1" defTabSz="914400">
              <a:spcBef>
                <a:spcPts val="0"/>
              </a:spcBef>
              <a:spcAft>
                <a:spcPts val="0"/>
              </a:spcAft>
              <a:buClrTx/>
              <a:buSzTx/>
            </a:pPr>
            <a:endParaRPr lang="en-US" sz="2600" dirty="0" smtClean="0"/>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ncreased SLEs</a:t>
            </a:r>
            <a:r>
              <a:rPr lang="en-US" sz="2400" dirty="0"/>
              <a:t> </a:t>
            </a:r>
            <a:r>
              <a:rPr lang="en-US" sz="2400" dirty="0" smtClean="0"/>
              <a:t>were associated with:</a:t>
            </a:r>
          </a:p>
          <a:p>
            <a:pPr lvl="4" defTabSz="914400">
              <a:spcBef>
                <a:spcPts val="0"/>
              </a:spcBef>
              <a:spcAft>
                <a:spcPts val="0"/>
              </a:spcAft>
              <a:buClrTx/>
              <a:buSzTx/>
            </a:pPr>
            <a:r>
              <a:rPr lang="en-US" sz="2200" dirty="0"/>
              <a:t>D</a:t>
            </a:r>
            <a:r>
              <a:rPr lang="en-US" sz="2200" dirty="0" smtClean="0"/>
              <a:t>ecrease </a:t>
            </a:r>
            <a:r>
              <a:rPr lang="en-US" sz="2200" dirty="0"/>
              <a:t>in life </a:t>
            </a:r>
            <a:r>
              <a:rPr lang="en-US" sz="2200" dirty="0" smtClean="0"/>
              <a:t>satisfaction</a:t>
            </a:r>
          </a:p>
          <a:p>
            <a:pPr lvl="4" defTabSz="914400">
              <a:spcBef>
                <a:spcPts val="0"/>
              </a:spcBef>
              <a:spcAft>
                <a:spcPts val="0"/>
              </a:spcAft>
              <a:buClrTx/>
              <a:buSzTx/>
            </a:pPr>
            <a:r>
              <a:rPr lang="en-US" sz="2200" dirty="0"/>
              <a:t>I</a:t>
            </a:r>
            <a:r>
              <a:rPr lang="en-US" sz="2200" dirty="0" smtClean="0"/>
              <a:t>ncrease </a:t>
            </a:r>
            <a:r>
              <a:rPr lang="en-US" sz="2200" dirty="0"/>
              <a:t>in both externalizing and internalizing negative </a:t>
            </a:r>
            <a:r>
              <a:rPr lang="en-US" sz="2200" dirty="0" smtClean="0"/>
              <a:t>behaviors </a:t>
            </a:r>
          </a:p>
          <a:p>
            <a:pPr lvl="4" defTabSz="914400">
              <a:spcBef>
                <a:spcPts val="0"/>
              </a:spcBef>
              <a:spcAft>
                <a:spcPts val="0"/>
              </a:spcAft>
              <a:buClrTx/>
              <a:buSzTx/>
            </a:pPr>
            <a:r>
              <a:rPr lang="en-US" sz="2200" dirty="0"/>
              <a:t>M</a:t>
            </a:r>
            <a:r>
              <a:rPr lang="en-US" sz="2200" dirty="0" smtClean="0"/>
              <a:t>ediating </a:t>
            </a:r>
            <a:r>
              <a:rPr lang="en-US" sz="2200" dirty="0"/>
              <a:t>effect of life satisfaction on maladaptive behaviors. </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700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countries. 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398104"/>
          </a:xfrm>
        </p:spPr>
        <p:txBody>
          <a:bodyPr>
            <a:normAutofit fontScale="77500" lnSpcReduction="20000"/>
          </a:bodyPr>
          <a:lstStyle/>
          <a:p>
            <a:pPr marL="0" indent="0">
              <a:lnSpc>
                <a:spcPct val="110000"/>
              </a:lnSpc>
              <a:buNone/>
            </a:pPr>
            <a:r>
              <a:rPr lang="en-US" sz="2400" u="sng" dirty="0" smtClean="0">
                <a:solidFill>
                  <a:schemeClr val="accent2"/>
                </a:solidFill>
                <a:latin typeface="Times New Roman" charset="0"/>
                <a:ea typeface="Times New Roman" charset="0"/>
                <a:cs typeface="Times New Roman" charset="0"/>
              </a:rPr>
              <a:t>Ash </a:t>
            </a:r>
            <a:r>
              <a:rPr lang="en-US" sz="2400" u="sng" dirty="0">
                <a:solidFill>
                  <a:schemeClr val="accent2"/>
                </a:solidFill>
                <a:latin typeface="Times New Roman" charset="0"/>
                <a:ea typeface="Times New Roman" charset="0"/>
                <a:cs typeface="Times New Roman" charset="0"/>
              </a:rPr>
              <a:t>and Huebner </a:t>
            </a:r>
            <a:r>
              <a:rPr lang="en-US" sz="2400" dirty="0">
                <a:latin typeface="Times New Roman" charset="0"/>
                <a:ea typeface="Times New Roman" charset="0"/>
                <a:cs typeface="Times New Roman" charset="0"/>
              </a:rPr>
              <a:t>(2001</a:t>
            </a:r>
            <a:r>
              <a:rPr lang="en-US" sz="2400" dirty="0" smtClean="0">
                <a:latin typeface="Times New Roman" charset="0"/>
                <a:ea typeface="Times New Roman" charset="0"/>
                <a:cs typeface="Times New Roman" charset="0"/>
              </a:rPr>
              <a:t>):</a:t>
            </a:r>
          </a:p>
          <a:p>
            <a:pPr marL="324000" lvl="1" indent="0">
              <a:lnSpc>
                <a:spcPct val="110000"/>
              </a:lnSpc>
              <a:buNone/>
            </a:pPr>
            <a:r>
              <a:rPr lang="en-US" sz="2200" dirty="0" smtClean="0">
                <a:latin typeface="Times New Roman" charset="0"/>
                <a:ea typeface="Times New Roman" charset="0"/>
                <a:cs typeface="Times New Roman" charset="0"/>
              </a:rPr>
              <a:t>Including both negative </a:t>
            </a:r>
            <a:r>
              <a:rPr lang="en-US" sz="2200" dirty="0">
                <a:latin typeface="Times New Roman" charset="0"/>
                <a:ea typeface="Times New Roman" charset="0"/>
                <a:cs typeface="Times New Roman" charset="0"/>
              </a:rPr>
              <a:t>life </a:t>
            </a:r>
            <a:r>
              <a:rPr lang="en-US" sz="2200" dirty="0" smtClean="0">
                <a:latin typeface="Times New Roman" charset="0"/>
                <a:ea typeface="Times New Roman" charset="0"/>
                <a:cs typeface="Times New Roman" charset="0"/>
              </a:rPr>
              <a:t>events and chronic </a:t>
            </a:r>
            <a:r>
              <a:rPr lang="en-US" sz="2200" dirty="0">
                <a:latin typeface="Times New Roman" charset="0"/>
                <a:ea typeface="Times New Roman" charset="0"/>
                <a:cs typeface="Times New Roman" charset="0"/>
              </a:rPr>
              <a:t>stressors </a:t>
            </a:r>
            <a:r>
              <a:rPr lang="en-US" sz="2200" dirty="0" smtClean="0">
                <a:latin typeface="Times New Roman" charset="0"/>
                <a:ea typeface="Times New Roman" charset="0"/>
                <a:cs typeface="Times New Roman" charset="0"/>
              </a:rPr>
              <a:t>significantly </a:t>
            </a:r>
            <a:r>
              <a:rPr lang="en-US" sz="2200" dirty="0">
                <a:latin typeface="Times New Roman" charset="0"/>
                <a:ea typeface="Times New Roman" charset="0"/>
                <a:cs typeface="Times New Roman" charset="0"/>
              </a:rPr>
              <a:t>improved predictability of life satisfaction.  </a:t>
            </a:r>
            <a:endParaRPr lang="en-US" sz="2200" dirty="0" smtClean="0">
              <a:latin typeface="Times New Roman" charset="0"/>
              <a:ea typeface="Times New Roman" charset="0"/>
              <a:cs typeface="Times New Roman" charset="0"/>
            </a:endParaRPr>
          </a:p>
          <a:p>
            <a:pPr marL="324000" lvl="1" indent="0">
              <a:lnSpc>
                <a:spcPct val="110000"/>
              </a:lnSpc>
              <a:buNone/>
            </a:pPr>
            <a:endParaRPr lang="en-US" dirty="0">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McCullough </a:t>
            </a:r>
            <a:r>
              <a:rPr lang="en-US" sz="2400" u="sng" dirty="0">
                <a:solidFill>
                  <a:schemeClr val="accent2"/>
                </a:solidFill>
                <a:latin typeface="Times New Roman" charset="0"/>
                <a:ea typeface="Times New Roman" charset="0"/>
                <a:cs typeface="Times New Roman" charset="0"/>
              </a:rPr>
              <a:t>et al. </a:t>
            </a:r>
            <a:r>
              <a:rPr lang="en-US" sz="2400" dirty="0">
                <a:latin typeface="Times New Roman" charset="0"/>
                <a:ea typeface="Times New Roman" charset="0"/>
                <a:cs typeface="Times New Roman" charset="0"/>
              </a:rPr>
              <a:t>(2000</a:t>
            </a:r>
            <a:r>
              <a:rPr lang="en-US" sz="2400" dirty="0" smtClean="0">
                <a:latin typeface="Times New Roman" charset="0"/>
                <a:ea typeface="Times New Roman" charset="0"/>
                <a:cs typeface="Times New Roman" charset="0"/>
              </a:rPr>
              <a:t>): </a:t>
            </a:r>
          </a:p>
          <a:p>
            <a:pPr marL="324000" lvl="1" indent="0">
              <a:lnSpc>
                <a:spcPct val="110000"/>
              </a:lnSpc>
              <a:buNone/>
            </a:pPr>
            <a:r>
              <a:rPr lang="en-US" sz="2200" dirty="0" smtClean="0">
                <a:latin typeface="Times New Roman" charset="0"/>
                <a:ea typeface="Times New Roman" charset="0"/>
                <a:cs typeface="Times New Roman" charset="0"/>
              </a:rPr>
              <a:t>Negative </a:t>
            </a:r>
            <a:r>
              <a:rPr lang="en-US" sz="2200" dirty="0">
                <a:latin typeface="Times New Roman" charset="0"/>
                <a:ea typeface="Times New Roman" charset="0"/>
                <a:cs typeface="Times New Roman" charset="0"/>
              </a:rPr>
              <a:t>daily events showed a greater influence on participant affect than the contribution of major life events. </a:t>
            </a:r>
            <a:endParaRPr lang="en-US" sz="2200" dirty="0" smtClean="0">
              <a:latin typeface="Times New Roman" charset="0"/>
              <a:ea typeface="Times New Roman" charset="0"/>
              <a:cs typeface="Times New Roman" charset="0"/>
            </a:endParaRPr>
          </a:p>
          <a:p>
            <a:pPr marL="0" indent="0">
              <a:lnSpc>
                <a:spcPct val="110000"/>
              </a:lnSpc>
              <a:buNone/>
            </a:pPr>
            <a:endParaRPr lang="en-US" u="sng" dirty="0" smtClean="0">
              <a:solidFill>
                <a:schemeClr val="accent2"/>
              </a:solidFill>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Willard</a:t>
            </a:r>
            <a:r>
              <a:rPr lang="en-US" sz="2400" u="sng" dirty="0">
                <a:solidFill>
                  <a:schemeClr val="accent2"/>
                </a:solidFill>
                <a:latin typeface="Times New Roman" charset="0"/>
                <a:ea typeface="Times New Roman" charset="0"/>
                <a:cs typeface="Times New Roman" charset="0"/>
              </a:rPr>
              <a:t>, Long, and Phipps</a:t>
            </a:r>
            <a:r>
              <a:rPr lang="en-US" sz="2400" dirty="0">
                <a:solidFill>
                  <a:schemeClr val="accent2"/>
                </a:solidFill>
                <a:latin typeface="Times New Roman" charset="0"/>
                <a:ea typeface="Times New Roman" charset="0"/>
                <a:cs typeface="Times New Roman" charset="0"/>
              </a:rPr>
              <a:t> </a:t>
            </a:r>
            <a:r>
              <a:rPr lang="en-US" sz="2400" dirty="0">
                <a:latin typeface="Times New Roman" charset="0"/>
                <a:ea typeface="Times New Roman" charset="0"/>
                <a:cs typeface="Times New Roman" charset="0"/>
              </a:rPr>
              <a:t>(</a:t>
            </a:r>
            <a:r>
              <a:rPr lang="en-US" sz="2400" dirty="0" smtClean="0">
                <a:latin typeface="Times New Roman" charset="0"/>
                <a:ea typeface="Times New Roman" charset="0"/>
                <a:cs typeface="Times New Roman" charset="0"/>
              </a:rPr>
              <a:t>2016):</a:t>
            </a:r>
          </a:p>
          <a:p>
            <a:pPr marL="324000" lvl="1" indent="0">
              <a:lnSpc>
                <a:spcPct val="110000"/>
              </a:lnSpc>
              <a:buNone/>
            </a:pPr>
            <a:r>
              <a:rPr lang="en-US" sz="2400" dirty="0">
                <a:latin typeface="Times New Roman" charset="0"/>
                <a:ea typeface="Times New Roman" charset="0"/>
                <a:cs typeface="Times New Roman" charset="0"/>
              </a:rPr>
              <a:t>F</a:t>
            </a:r>
            <a:r>
              <a:rPr lang="en-US" sz="2400" dirty="0" smtClean="0">
                <a:latin typeface="Times New Roman" charset="0"/>
                <a:ea typeface="Times New Roman" charset="0"/>
                <a:cs typeface="Times New Roman" charset="0"/>
              </a:rPr>
              <a:t>ound </a:t>
            </a:r>
            <a:r>
              <a:rPr lang="en-US" sz="2400" dirty="0">
                <a:latin typeface="Times New Roman" charset="0"/>
                <a:ea typeface="Times New Roman" charset="0"/>
                <a:cs typeface="Times New Roman" charset="0"/>
              </a:rPr>
              <a:t>that </a:t>
            </a:r>
            <a:r>
              <a:rPr lang="en-US" sz="2400" dirty="0" smtClean="0">
                <a:latin typeface="Times New Roman" charset="0"/>
                <a:ea typeface="Times New Roman" charset="0"/>
                <a:cs typeface="Times New Roman" charset="0"/>
              </a:rPr>
              <a:t>in cancer patients, regardless </a:t>
            </a:r>
            <a:r>
              <a:rPr lang="en-US" sz="2400" dirty="0">
                <a:latin typeface="Times New Roman" charset="0"/>
                <a:ea typeface="Times New Roman" charset="0"/>
                <a:cs typeface="Times New Roman" charset="0"/>
              </a:rPr>
              <a:t>of cancer status, cumulative events, including those that do not meet diagnostic criteria as traumatic events but are more common problems associated with school and family issues, were significantly correlated with psychological functioning. </a:t>
            </a:r>
            <a:endParaRPr lang="en-US" sz="2400" dirty="0" smtClean="0">
              <a:latin typeface="Times New Roman" charset="0"/>
              <a:ea typeface="Times New Roman" charset="0"/>
              <a:cs typeface="Times New Roman" charset="0"/>
            </a:endParaRPr>
          </a:p>
          <a:p>
            <a:pPr marL="879750" lvl="2" indent="-285750">
              <a:lnSpc>
                <a:spcPct val="110000"/>
              </a:lnSpc>
            </a:pPr>
            <a:r>
              <a:rPr lang="en-US" sz="2400" dirty="0" smtClean="0">
                <a:latin typeface="Times New Roman" charset="0"/>
                <a:ea typeface="Times New Roman" charset="0"/>
                <a:cs typeface="Times New Roman" charset="0"/>
              </a:rPr>
              <a:t>When </a:t>
            </a:r>
            <a:r>
              <a:rPr lang="en-US" sz="2400" dirty="0">
                <a:latin typeface="Times New Roman" charset="0"/>
                <a:ea typeface="Times New Roman" charset="0"/>
                <a:cs typeface="Times New Roman" charset="0"/>
              </a:rPr>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a:t>
            </a:r>
            <a:r>
              <a:rPr lang="en-US" sz="2000" dirty="0">
                <a:solidFill>
                  <a:schemeClr val="accent2"/>
                </a:solidFill>
              </a:rPr>
              <a:t>Crandall, </a:t>
            </a:r>
            <a:r>
              <a:rPr lang="en-US" sz="2000" dirty="0" err="1">
                <a:solidFill>
                  <a:schemeClr val="accent2"/>
                </a:solidFill>
              </a:rPr>
              <a:t>Preisler</a:t>
            </a:r>
            <a:r>
              <a:rPr lang="en-US" sz="2000" dirty="0">
                <a:solidFill>
                  <a:schemeClr val="accent2"/>
                </a:solidFill>
              </a:rPr>
              <a:t>, and </a:t>
            </a:r>
            <a:r>
              <a:rPr lang="en-US" sz="2000" dirty="0" err="1">
                <a:solidFill>
                  <a:schemeClr val="accent2"/>
                </a:solidFill>
              </a:rPr>
              <a:t>Aussprung</a:t>
            </a:r>
            <a:r>
              <a:rPr lang="en-US" sz="2000" dirty="0">
                <a:solidFill>
                  <a:schemeClr val="accent2"/>
                </a:solidFill>
              </a:rPr>
              <a:t> </a:t>
            </a:r>
            <a:r>
              <a:rPr lang="en-US" sz="2000" dirty="0"/>
              <a:t>(1992)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a:xfrm>
            <a:off x="581192" y="2180496"/>
            <a:ext cx="11029615" cy="4029804"/>
          </a:xfrm>
        </p:spPr>
        <p:txBody>
          <a:bodyPr anchor="t">
            <a:normAutofit fontScale="92500" lnSpcReduction="20000"/>
          </a:bodyPr>
          <a:lstStyle/>
          <a:p>
            <a:pPr marL="0" indent="0">
              <a:buNone/>
            </a:pPr>
            <a:r>
              <a:rPr lang="en-US" sz="2400" u="sng" dirty="0" smtClean="0">
                <a:solidFill>
                  <a:schemeClr val="accent2"/>
                </a:solidFill>
              </a:rPr>
              <a:t>Trockel</a:t>
            </a:r>
            <a:r>
              <a:rPr lang="en-US" sz="2400" u="sng" dirty="0">
                <a:solidFill>
                  <a:schemeClr val="accent2"/>
                </a:solidFill>
              </a:rPr>
              <a:t>, Barnes, and </a:t>
            </a:r>
            <a:r>
              <a:rPr lang="en-US" sz="2400" u="sng" dirty="0" err="1">
                <a:solidFill>
                  <a:schemeClr val="accent2"/>
                </a:solidFill>
              </a:rPr>
              <a:t>Egget</a:t>
            </a:r>
            <a:r>
              <a:rPr lang="en-US" sz="2400" u="sng" dirty="0">
                <a:solidFill>
                  <a:schemeClr val="accent2"/>
                </a:solidFill>
              </a:rPr>
              <a:t> </a:t>
            </a:r>
            <a:r>
              <a:rPr lang="en-US" sz="2400" dirty="0"/>
              <a:t>(2000</a:t>
            </a:r>
            <a:r>
              <a:rPr lang="en-US" sz="2400" dirty="0" smtClean="0"/>
              <a:t>): </a:t>
            </a:r>
          </a:p>
          <a:p>
            <a:pPr lvl="1"/>
            <a:r>
              <a:rPr lang="en-US" sz="2800" dirty="0" smtClean="0"/>
              <a:t>Looked at variables </a:t>
            </a:r>
            <a:r>
              <a:rPr lang="en-US" sz="2800" dirty="0"/>
              <a:t>that potentially impact academic performance in first-year </a:t>
            </a:r>
            <a:r>
              <a:rPr lang="en-US" sz="2800" dirty="0" smtClean="0"/>
              <a:t>undergraduates.</a:t>
            </a:r>
          </a:p>
          <a:p>
            <a:pPr lvl="1"/>
            <a:r>
              <a:rPr lang="en-US" sz="2800" dirty="0" smtClean="0"/>
              <a:t>Examples: Sleep habits, perceived stress, mood, exercise, and eating habits.</a:t>
            </a:r>
          </a:p>
          <a:p>
            <a:pPr marL="0" indent="0">
              <a:buNone/>
            </a:pPr>
            <a:r>
              <a:rPr lang="en-US" sz="2800" dirty="0" smtClean="0">
                <a:solidFill>
                  <a:schemeClr val="accent2"/>
                </a:solidFill>
              </a:rPr>
              <a:t>Results:</a:t>
            </a:r>
            <a:endParaRPr lang="en-US" sz="2800" dirty="0">
              <a:solidFill>
                <a:schemeClr val="accent2"/>
              </a:solidFill>
            </a:endParaRPr>
          </a:p>
          <a:p>
            <a:pPr lvl="1"/>
            <a:r>
              <a:rPr lang="en-US" sz="2800" dirty="0" smtClean="0"/>
              <a:t>Sleep </a:t>
            </a:r>
            <a:r>
              <a:rPr lang="en-US" sz="2800" dirty="0"/>
              <a:t>habits showed the greatest association with student’s grade point </a:t>
            </a:r>
            <a:r>
              <a:rPr lang="en-US" sz="2800" dirty="0" smtClean="0"/>
              <a:t>averages. </a:t>
            </a:r>
          </a:p>
          <a:p>
            <a:pPr lvl="1"/>
            <a:r>
              <a:rPr lang="en-US" sz="2800" dirty="0"/>
              <a:t>T</a:t>
            </a:r>
            <a:r>
              <a:rPr lang="en-US" sz="2800" dirty="0" smtClean="0"/>
              <a:t>hey also found </a:t>
            </a:r>
            <a:r>
              <a:rPr lang="en-US" sz="2800" dirty="0"/>
              <a:t>an association between higher GPAs and strength training in these students.  </a:t>
            </a:r>
            <a:endParaRPr lang="en-US" sz="2800" dirty="0" smtClean="0"/>
          </a:p>
          <a:p>
            <a:pPr lvl="1"/>
            <a:endParaRPr lang="en-US" sz="2800" dirty="0" smtClean="0"/>
          </a:p>
        </p:txBody>
      </p:sp>
    </p:spTree>
    <p:extLst>
      <p:ext uri="{BB962C8B-B14F-4D97-AF65-F5344CB8AC3E}">
        <p14:creationId xmlns:p14="http://schemas.microsoft.com/office/powerpoint/2010/main" val="551791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FBC78D-28AB-43A2-B66F-7DEF6D4D8DD5}"/>
              </a:ext>
            </a:extLst>
          </p:cNvPr>
          <p:cNvSpPr>
            <a:spLocks noGrp="1"/>
          </p:cNvSpPr>
          <p:nvPr>
            <p:ph type="title"/>
          </p:nvPr>
        </p:nvSpPr>
        <p:spPr/>
        <p:txBody>
          <a:bodyPr/>
          <a:lstStyle/>
          <a:p>
            <a:r>
              <a:rPr lang="en-US" dirty="0" smtClean="0"/>
              <a:t>Stress &amp; Sleep</a:t>
            </a:r>
            <a:endParaRPr lang="en-US" dirty="0"/>
          </a:p>
        </p:txBody>
      </p:sp>
      <p:pic>
        <p:nvPicPr>
          <p:cNvPr id="4" name="Content Placeholder 3"/>
          <p:cNvPicPr>
            <a:picLocks noGrp="1" noChangeAspect="1"/>
          </p:cNvPicPr>
          <p:nvPr>
            <p:ph idx="1"/>
          </p:nvPr>
        </p:nvPicPr>
        <p:blipFill>
          <a:blip r:embed="rId3"/>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5999" y="1116004"/>
            <a:ext cx="7620000" cy="3176595"/>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Impacts of </a:t>
            </a:r>
            <a:r>
              <a:rPr lang="en-US" sz="4000" dirty="0" err="1" smtClean="0"/>
              <a:t>SleeP</a:t>
            </a:r>
            <a:endParaRPr lang="en-US" sz="4000" dirty="0"/>
          </a:p>
        </p:txBody>
      </p:sp>
      <p:sp>
        <p:nvSpPr>
          <p:cNvPr id="9" name="Content Placeholder 8"/>
          <p:cNvSpPr>
            <a:spLocks noGrp="1"/>
          </p:cNvSpPr>
          <p:nvPr>
            <p:ph idx="1"/>
          </p:nvPr>
        </p:nvSpPr>
        <p:spPr>
          <a:xfrm>
            <a:off x="581192" y="2180496"/>
            <a:ext cx="11029615" cy="4118704"/>
          </a:xfrm>
        </p:spPr>
        <p:txBody>
          <a:bodyPr anchor="t">
            <a:normAutofit fontScale="92500" lnSpcReduction="20000"/>
          </a:bodyPr>
          <a:lstStyle/>
          <a:p>
            <a:pPr>
              <a:lnSpc>
                <a:spcPct val="90000"/>
              </a:lnSpc>
              <a:spcBef>
                <a:spcPct val="0"/>
              </a:spcBef>
              <a:buNone/>
            </a:pPr>
            <a:r>
              <a:rPr lang="en-US" sz="2800" u="sng" dirty="0" smtClean="0">
                <a:solidFill>
                  <a:schemeClr val="accent2"/>
                </a:solidFill>
              </a:rPr>
              <a:t>Pilcher </a:t>
            </a:r>
            <a:r>
              <a:rPr lang="en-US" sz="2800" u="sng" dirty="0">
                <a:solidFill>
                  <a:schemeClr val="accent2"/>
                </a:solidFill>
              </a:rPr>
              <a:t>&amp; </a:t>
            </a:r>
            <a:r>
              <a:rPr lang="en-US" sz="2800" u="sng" dirty="0" err="1">
                <a:solidFill>
                  <a:schemeClr val="accent2"/>
                </a:solidFill>
              </a:rPr>
              <a:t>Huffcutt’s</a:t>
            </a:r>
            <a:r>
              <a:rPr lang="en-US" sz="2800" u="sng" dirty="0">
                <a:solidFill>
                  <a:schemeClr val="accent2"/>
                </a:solidFill>
              </a:rPr>
              <a:t> </a:t>
            </a:r>
            <a:r>
              <a:rPr lang="en-US" sz="2800" dirty="0"/>
              <a:t>(1996</a:t>
            </a:r>
            <a:r>
              <a:rPr lang="en-US" sz="2800" dirty="0" smtClean="0"/>
              <a:t>): </a:t>
            </a:r>
            <a:r>
              <a:rPr lang="en-US" sz="2800" dirty="0"/>
              <a:t>meta-analysis of 56 studies:  </a:t>
            </a:r>
            <a:r>
              <a:rPr lang="en-US" sz="2400" dirty="0"/>
              <a:t>impact of sleep loss on performance in </a:t>
            </a:r>
            <a:r>
              <a:rPr lang="en-US" sz="2400" dirty="0" smtClean="0"/>
              <a:t>adults</a:t>
            </a:r>
          </a:p>
          <a:p>
            <a:pPr>
              <a:lnSpc>
                <a:spcPct val="90000"/>
              </a:lnSpc>
              <a:spcBef>
                <a:spcPct val="0"/>
              </a:spcBef>
              <a:buNone/>
            </a:pPr>
            <a:endParaRPr lang="en-US" sz="2400" dirty="0"/>
          </a:p>
          <a:p>
            <a:pPr marL="0" indent="0">
              <a:lnSpc>
                <a:spcPct val="90000"/>
              </a:lnSpc>
              <a:spcBef>
                <a:spcPct val="0"/>
              </a:spcBef>
              <a:buNone/>
            </a:pPr>
            <a:r>
              <a:rPr lang="en-US" sz="2800" u="sng" dirty="0" err="1">
                <a:solidFill>
                  <a:schemeClr val="accent2"/>
                </a:solidFill>
              </a:rPr>
              <a:t>Sadeh</a:t>
            </a:r>
            <a:r>
              <a:rPr lang="en-US" sz="2800" u="sng" dirty="0">
                <a:solidFill>
                  <a:schemeClr val="accent2"/>
                </a:solidFill>
              </a:rPr>
              <a:t>, Gruber, &amp; </a:t>
            </a:r>
            <a:r>
              <a:rPr lang="en-US" sz="2800" u="sng" dirty="0" err="1">
                <a:solidFill>
                  <a:schemeClr val="accent2"/>
                </a:solidFill>
              </a:rPr>
              <a:t>Raviv</a:t>
            </a:r>
            <a:r>
              <a:rPr lang="en-US" sz="2800" u="sng" dirty="0">
                <a:solidFill>
                  <a:schemeClr val="accent2"/>
                </a:solidFill>
              </a:rPr>
              <a:t> </a:t>
            </a:r>
            <a:r>
              <a:rPr lang="en-US" sz="2800" dirty="0"/>
              <a:t>(2003</a:t>
            </a:r>
            <a:r>
              <a:rPr lang="en-US" sz="2800" dirty="0" smtClean="0"/>
              <a:t>): </a:t>
            </a:r>
            <a:r>
              <a:rPr lang="en-US" sz="2800" dirty="0"/>
              <a:t>looked at </a:t>
            </a:r>
            <a:r>
              <a:rPr lang="en-US" sz="2800" dirty="0" smtClean="0"/>
              <a:t>sleep and neurobehavioral functioning in 	children</a:t>
            </a:r>
            <a:endParaRPr lang="en-US" sz="2800" dirty="0"/>
          </a:p>
          <a:p>
            <a:pPr>
              <a:lnSpc>
                <a:spcPct val="90000"/>
              </a:lnSpc>
              <a:spcBef>
                <a:spcPct val="0"/>
              </a:spcBef>
              <a:buNone/>
            </a:pPr>
            <a:endParaRPr lang="en-US" sz="2800" dirty="0" smtClean="0"/>
          </a:p>
          <a:p>
            <a:pPr>
              <a:lnSpc>
                <a:spcPct val="90000"/>
              </a:lnSpc>
              <a:spcBef>
                <a:spcPct val="0"/>
              </a:spcBef>
              <a:buNone/>
            </a:pPr>
            <a:r>
              <a:rPr lang="en-US" sz="2800" dirty="0" smtClean="0">
                <a:solidFill>
                  <a:schemeClr val="accent2"/>
                </a:solidFill>
              </a:rPr>
              <a:t>Findings: </a:t>
            </a:r>
            <a:endParaRPr lang="en-US" sz="2800" dirty="0">
              <a:solidFill>
                <a:schemeClr val="accent2"/>
              </a:solidFill>
            </a:endParaRPr>
          </a:p>
          <a:p>
            <a:pPr>
              <a:lnSpc>
                <a:spcPct val="90000"/>
              </a:lnSpc>
              <a:spcBef>
                <a:spcPct val="0"/>
              </a:spcBef>
            </a:pPr>
            <a:r>
              <a:rPr lang="en-US" sz="2800" dirty="0"/>
              <a:t>Sleep deprivation impacts motor functioning, cognitive functioning, and mood.</a:t>
            </a:r>
          </a:p>
          <a:p>
            <a:pPr>
              <a:lnSpc>
                <a:spcPct val="90000"/>
              </a:lnSpc>
              <a:spcBef>
                <a:spcPct val="0"/>
              </a:spcBef>
            </a:pPr>
            <a:r>
              <a:rPr lang="en-US" sz="2800" dirty="0"/>
              <a:t>Areas of cognitive functioning impaired by sleep deficits include: </a:t>
            </a:r>
            <a:r>
              <a:rPr lang="en-US" sz="2000" dirty="0"/>
              <a:t>working memory, attention, perseveration, cognitive flexibility/inflexibility, creative thinking, decision making, and long-term memory</a:t>
            </a:r>
          </a:p>
          <a:p>
            <a:pPr>
              <a:lnSpc>
                <a:spcPct val="90000"/>
              </a:lnSpc>
              <a:spcBef>
                <a:spcPct val="0"/>
              </a:spcBef>
            </a:pPr>
            <a:r>
              <a:rPr lang="en-US" sz="2800" dirty="0"/>
              <a:t>E</a:t>
            </a:r>
            <a:r>
              <a:rPr lang="en-US" sz="2800" dirty="0" smtClean="0"/>
              <a:t>ven </a:t>
            </a:r>
            <a:r>
              <a:rPr lang="en-US" sz="2800" dirty="0"/>
              <a:t>subtle changes in sleep can effect performance: </a:t>
            </a:r>
            <a:r>
              <a:rPr lang="en-US" sz="2000" dirty="0"/>
              <a:t>even a half-hour nightly increase in sleep time resulted in better performance on cognitive tasks.</a:t>
            </a:r>
            <a:endParaRPr lang="en-US" sz="2800" dirty="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610100"/>
          </a:xfrm>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u="sng" dirty="0" smtClean="0">
                <a:solidFill>
                  <a:schemeClr val="accent2"/>
                </a:solidFill>
              </a:rPr>
              <a:t>Gilbert &amp; Weaver </a:t>
            </a:r>
            <a:r>
              <a:rPr lang="en-US" sz="6000" dirty="0" smtClean="0"/>
              <a:t>(2010):</a:t>
            </a:r>
          </a:p>
          <a:p>
            <a:pPr lvl="1" defTabSz="914400">
              <a:spcBef>
                <a:spcPts val="0"/>
              </a:spcBef>
              <a:spcAft>
                <a:spcPts val="0"/>
              </a:spcAft>
              <a:buClrTx/>
              <a:buSzTx/>
            </a:pPr>
            <a:r>
              <a:rPr lang="en-US" sz="5000" dirty="0" smtClean="0"/>
              <a:t>Looked at undergraduate students</a:t>
            </a:r>
          </a:p>
          <a:p>
            <a:pPr marL="324000" lvl="1" indent="0" defTabSz="914400">
              <a:spcBef>
                <a:spcPts val="0"/>
              </a:spcBef>
              <a:spcAft>
                <a:spcPts val="0"/>
              </a:spcAft>
              <a:buClrTx/>
              <a:buSzTx/>
              <a:buFontTx/>
              <a:buNone/>
            </a:pPr>
            <a:r>
              <a:rPr lang="en-US" sz="5000" dirty="0" smtClean="0"/>
              <a:t> </a:t>
            </a:r>
          </a:p>
          <a:p>
            <a:pPr lvl="1" defTabSz="914400">
              <a:spcBef>
                <a:spcPts val="0"/>
              </a:spcBef>
              <a:spcAft>
                <a:spcPts val="0"/>
              </a:spcAft>
              <a:buClrTx/>
              <a:buSzTx/>
            </a:pPr>
            <a:r>
              <a:rPr lang="en-US" sz="5000" dirty="0" smtClean="0"/>
              <a:t>Postulated that sleep quality had greater impact on </a:t>
            </a:r>
            <a:r>
              <a:rPr lang="en-US" sz="5000" dirty="0"/>
              <a:t>academic performance than psychopathology.  </a:t>
            </a:r>
            <a:endParaRPr lang="en-US" sz="5000" dirty="0" smtClean="0"/>
          </a:p>
          <a:p>
            <a:pPr marL="324000" lvl="1" indent="0" defTabSz="914400">
              <a:spcBef>
                <a:spcPts val="0"/>
              </a:spcBef>
              <a:spcAft>
                <a:spcPts val="0"/>
              </a:spcAft>
              <a:buClrTx/>
              <a:buSzTx/>
              <a:buFontTx/>
              <a:buNone/>
            </a:pPr>
            <a:endParaRPr lang="en-US" sz="5000" dirty="0"/>
          </a:p>
          <a:p>
            <a:pPr lvl="1" defTabSz="914400">
              <a:spcBef>
                <a:spcPts val="0"/>
              </a:spcBef>
              <a:spcAft>
                <a:spcPts val="0"/>
              </a:spcAft>
              <a:buClrTx/>
              <a:buSzTx/>
            </a:pPr>
            <a:r>
              <a:rPr lang="en-US" sz="5000" dirty="0" smtClean="0"/>
              <a:t>Controlling </a:t>
            </a:r>
            <a:r>
              <a:rPr lang="en-US" sz="5000" dirty="0"/>
              <a:t>for depression, </a:t>
            </a:r>
            <a:r>
              <a:rPr lang="en-US" sz="5000" dirty="0" smtClean="0"/>
              <a:t>they evaluated </a:t>
            </a:r>
            <a:r>
              <a:rPr lang="en-US" sz="5000" dirty="0"/>
              <a:t>the effects of sleep quality and sleep deprivation on the academic performance of university undergraduates.  </a:t>
            </a:r>
            <a:endParaRPr lang="en-US" sz="5000" dirty="0" smtClean="0"/>
          </a:p>
          <a:p>
            <a:pPr lvl="1" defTabSz="914400">
              <a:spcBef>
                <a:spcPts val="0"/>
              </a:spcBef>
              <a:spcAft>
                <a:spcPts val="0"/>
              </a:spcAft>
              <a:buClrTx/>
              <a:buSzTx/>
            </a:pPr>
            <a:endParaRPr lang="en-US" sz="5000" dirty="0"/>
          </a:p>
          <a:p>
            <a:pPr lvl="1" defTabSz="914400">
              <a:spcBef>
                <a:spcPts val="0"/>
              </a:spcBef>
              <a:spcAft>
                <a:spcPts val="0"/>
              </a:spcAft>
              <a:buClrTx/>
              <a:buSzTx/>
            </a:pPr>
            <a:r>
              <a:rPr lang="en-US" sz="5000" dirty="0"/>
              <a:t>Few university psychologists are assessing sleep when working with college students </a:t>
            </a:r>
          </a:p>
          <a:p>
            <a:pPr lvl="1" defTabSz="914400">
              <a:spcBef>
                <a:spcPts val="0"/>
              </a:spcBef>
              <a:spcAft>
                <a:spcPts val="0"/>
              </a:spcAft>
              <a:buClrTx/>
              <a:buSzTx/>
            </a:pPr>
            <a:endParaRPr lang="en-US" sz="4400" dirty="0" smtClean="0"/>
          </a:p>
          <a:p>
            <a:pPr marL="324000" lvl="1" indent="0" defTabSz="914400">
              <a:spcBef>
                <a:spcPts val="0"/>
              </a:spcBef>
              <a:spcAft>
                <a:spcPts val="0"/>
              </a:spcAft>
              <a:buClrTx/>
              <a:buSzTx/>
              <a:buFontTx/>
              <a:buNone/>
            </a:pPr>
            <a:endParaRPr lang="en-US" sz="4400" dirty="0"/>
          </a:p>
          <a:p>
            <a:pPr marL="0" indent="0" defTabSz="914400">
              <a:spcBef>
                <a:spcPts val="0"/>
              </a:spcBef>
              <a:spcAft>
                <a:spcPts val="0"/>
              </a:spcAft>
              <a:buClrTx/>
              <a:buSzTx/>
              <a:buFontTx/>
              <a:buNone/>
            </a:pPr>
            <a:r>
              <a:rPr lang="en-US" sz="6000" dirty="0" smtClean="0">
                <a:solidFill>
                  <a:schemeClr val="accent2"/>
                </a:solidFill>
              </a:rPr>
              <a:t>Results</a:t>
            </a:r>
            <a:r>
              <a:rPr lang="en-US" sz="6000" dirty="0" smtClean="0"/>
              <a:t>:</a:t>
            </a:r>
          </a:p>
          <a:p>
            <a:pPr lvl="1" defTabSz="914400">
              <a:spcBef>
                <a:spcPts val="0"/>
              </a:spcBef>
              <a:spcAft>
                <a:spcPts val="0"/>
              </a:spcAft>
              <a:buClrTx/>
              <a:buSzTx/>
            </a:pPr>
            <a:r>
              <a:rPr lang="en-US" sz="4400" dirty="0" smtClean="0"/>
              <a:t>A </a:t>
            </a:r>
            <a:r>
              <a:rPr lang="en-US" sz="4400" dirty="0"/>
              <a:t>significant negative correlation between </a:t>
            </a:r>
            <a:r>
              <a:rPr lang="en-US" sz="4400" dirty="0" smtClean="0"/>
              <a:t>Global Sleep Quality </a:t>
            </a:r>
            <a:r>
              <a:rPr lang="en-US" sz="4400" dirty="0"/>
              <a:t>and GPA was found, indicating that poorer sleep quality was associated with decreased performance.  </a:t>
            </a:r>
            <a:endParaRPr lang="en-US" sz="4400" dirty="0" smtClean="0"/>
          </a:p>
          <a:p>
            <a:pPr lvl="1" defTabSz="914400">
              <a:spcBef>
                <a:spcPts val="0"/>
              </a:spcBef>
              <a:spcAft>
                <a:spcPts val="0"/>
              </a:spcAft>
              <a:buClrTx/>
              <a:buSzTx/>
            </a:pPr>
            <a:r>
              <a:rPr lang="en-US" sz="4400" dirty="0" smtClean="0"/>
              <a:t>Sleep </a:t>
            </a:r>
            <a:r>
              <a:rPr lang="en-US" sz="4400" dirty="0"/>
              <a:t>length was also found to be a predictor of GPA, in that lower sleep duration was also associated with lower GPA.  </a:t>
            </a:r>
            <a:endParaRPr lang="en-US" sz="4400" dirty="0"/>
          </a:p>
          <a:p>
            <a:pPr lvl="1" defTabSz="914400">
              <a:spcBef>
                <a:spcPts val="0"/>
              </a:spcBef>
              <a:spcAft>
                <a:spcPts val="0"/>
              </a:spcAft>
              <a:buClrTx/>
              <a:buSzTx/>
            </a:pPr>
            <a:r>
              <a:rPr lang="en-US" sz="4400" dirty="0" smtClean="0"/>
              <a:t>Impaired </a:t>
            </a:r>
            <a:r>
              <a:rPr lang="en-US" sz="4400" dirty="0"/>
              <a:t>sleep significantly impacts academic performance independent of the influence of </a:t>
            </a:r>
            <a:r>
              <a:rPr lang="en-US" sz="4400" dirty="0" smtClean="0"/>
              <a:t>depression</a:t>
            </a:r>
          </a:p>
        </p:txBody>
      </p:sp>
    </p:spTree>
    <p:extLst>
      <p:ext uri="{BB962C8B-B14F-4D97-AF65-F5344CB8AC3E}">
        <p14:creationId xmlns:p14="http://schemas.microsoft.com/office/powerpoint/2010/main" val="7868922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394200"/>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400" u="sng" dirty="0" smtClean="0">
                <a:solidFill>
                  <a:schemeClr val="accent2"/>
                </a:solidFill>
              </a:rPr>
              <a:t>Gomes et al. </a:t>
            </a:r>
            <a:r>
              <a:rPr lang="en-US" sz="3400" dirty="0" smtClean="0"/>
              <a:t>(2011):</a:t>
            </a:r>
          </a:p>
          <a:p>
            <a:pPr lvl="1" defTabSz="914400">
              <a:spcBef>
                <a:spcPts val="0"/>
              </a:spcBef>
              <a:spcAft>
                <a:spcPts val="0"/>
              </a:spcAft>
              <a:buClrTx/>
              <a:buSzTx/>
            </a:pPr>
            <a:r>
              <a:rPr lang="en-US" sz="2600" dirty="0" smtClean="0"/>
              <a:t>Impact of </a:t>
            </a:r>
            <a:r>
              <a:rPr lang="en-US" sz="2600" dirty="0"/>
              <a:t>sleep on undergraduate students</a:t>
            </a:r>
            <a:r>
              <a:rPr lang="en-US" sz="2600" dirty="0" smtClean="0"/>
              <a:t>.</a:t>
            </a:r>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 </a:t>
            </a:r>
            <a:r>
              <a:rPr lang="en-US" sz="2600" dirty="0"/>
              <a:t>broad swath of potential predictors of academic </a:t>
            </a:r>
            <a:r>
              <a:rPr lang="en-US" sz="2600" dirty="0" smtClean="0"/>
              <a:t>achievement: </a:t>
            </a:r>
          </a:p>
          <a:p>
            <a:pPr marL="972000" lvl="3" indent="0" defTabSz="914400">
              <a:spcBef>
                <a:spcPts val="0"/>
              </a:spcBef>
              <a:spcAft>
                <a:spcPts val="0"/>
              </a:spcAft>
              <a:buClrTx/>
              <a:buSzTx/>
              <a:buNone/>
            </a:pPr>
            <a:r>
              <a:rPr lang="en-US" sz="2600" dirty="0"/>
              <a:t>A</a:t>
            </a:r>
            <a:r>
              <a:rPr lang="en-US" sz="2600" dirty="0" smtClean="0"/>
              <a:t>ttendance</a:t>
            </a:r>
            <a:r>
              <a:rPr lang="en-US" sz="2600" dirty="0"/>
              <a:t>, study time, substance usage, exercise, neuroticism, age, and </a:t>
            </a:r>
            <a:r>
              <a:rPr lang="en-US" sz="2600" dirty="0" smtClean="0"/>
              <a:t>sex</a:t>
            </a:r>
            <a:r>
              <a:rPr lang="en-US" sz="2600" dirty="0"/>
              <a:t> </a:t>
            </a:r>
            <a:r>
              <a:rPr lang="en-US" sz="2600" dirty="0" smtClean="0"/>
              <a:t>(total </a:t>
            </a:r>
            <a:r>
              <a:rPr lang="en-US" sz="2600" dirty="0"/>
              <a:t>of 30 potential predictors, four of which were sleep related). </a:t>
            </a:r>
            <a:endParaRPr lang="en-US" sz="2600" dirty="0" smtClean="0"/>
          </a:p>
          <a:p>
            <a:pPr lvl="2" defTabSz="914400">
              <a:spcBef>
                <a:spcPts val="0"/>
              </a:spcBef>
              <a:spcAft>
                <a:spcPts val="0"/>
              </a:spcAft>
              <a:buClrTx/>
              <a:buSzTx/>
            </a:pPr>
            <a:endParaRPr lang="en-US" sz="24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300" dirty="0" smtClean="0"/>
              <a:t>Five </a:t>
            </a:r>
            <a:r>
              <a:rPr lang="en-US" sz="2300" dirty="0"/>
              <a:t>significant predictors of school marks were identified in order of magnitude: </a:t>
            </a:r>
            <a:endParaRPr lang="en-US" sz="2300" dirty="0" smtClean="0"/>
          </a:p>
          <a:p>
            <a:pPr marL="1278900" lvl="3" indent="-342900" defTabSz="914400">
              <a:spcBef>
                <a:spcPts val="0"/>
              </a:spcBef>
              <a:spcAft>
                <a:spcPts val="0"/>
              </a:spcAft>
              <a:buClrTx/>
              <a:buSzTx/>
            </a:pPr>
            <a:r>
              <a:rPr lang="en-US" sz="2300" dirty="0"/>
              <a:t>P</a:t>
            </a:r>
            <a:r>
              <a:rPr lang="en-US" sz="2300" dirty="0" smtClean="0"/>
              <a:t>revious </a:t>
            </a:r>
            <a:r>
              <a:rPr lang="en-US" sz="2300" dirty="0"/>
              <a:t>academic </a:t>
            </a:r>
            <a:r>
              <a:rPr lang="en-US" sz="2300" dirty="0" smtClean="0"/>
              <a:t>achievement </a:t>
            </a:r>
          </a:p>
          <a:p>
            <a:pPr marL="1278900" lvl="3" indent="-342900" defTabSz="914400">
              <a:spcBef>
                <a:spcPts val="0"/>
              </a:spcBef>
              <a:spcAft>
                <a:spcPts val="0"/>
              </a:spcAft>
              <a:buClrTx/>
              <a:buSzTx/>
            </a:pPr>
            <a:r>
              <a:rPr lang="en-US" sz="2300" dirty="0"/>
              <a:t>C</a:t>
            </a:r>
            <a:r>
              <a:rPr lang="en-US" sz="2300" dirty="0" smtClean="0"/>
              <a:t>lass attendance </a:t>
            </a:r>
          </a:p>
          <a:p>
            <a:pPr marL="1278900" lvl="3" indent="-342900" defTabSz="914400">
              <a:spcBef>
                <a:spcPts val="0"/>
              </a:spcBef>
              <a:spcAft>
                <a:spcPts val="0"/>
              </a:spcAft>
              <a:buClrTx/>
              <a:buSzTx/>
            </a:pPr>
            <a:r>
              <a:rPr lang="en-US" sz="2300" dirty="0"/>
              <a:t>F</a:t>
            </a:r>
            <a:r>
              <a:rPr lang="en-US" sz="2300" dirty="0" smtClean="0"/>
              <a:t>requency </a:t>
            </a:r>
            <a:r>
              <a:rPr lang="en-US" sz="2300" dirty="0"/>
              <a:t>of getting enough </a:t>
            </a:r>
            <a:r>
              <a:rPr lang="en-US" sz="2300" dirty="0" smtClean="0"/>
              <a:t>sleep</a:t>
            </a:r>
          </a:p>
          <a:p>
            <a:pPr marL="1278900" lvl="3" indent="-342900" defTabSz="914400">
              <a:spcBef>
                <a:spcPts val="0"/>
              </a:spcBef>
              <a:spcAft>
                <a:spcPts val="0"/>
              </a:spcAft>
              <a:buClrTx/>
              <a:buSzTx/>
            </a:pPr>
            <a:r>
              <a:rPr lang="en-US" sz="2300" dirty="0"/>
              <a:t>N</a:t>
            </a:r>
            <a:r>
              <a:rPr lang="en-US" sz="2300" dirty="0" smtClean="0"/>
              <a:t>ight outings </a:t>
            </a:r>
          </a:p>
          <a:p>
            <a:pPr marL="1278900" lvl="3" indent="-342900" defTabSz="914400">
              <a:spcBef>
                <a:spcPts val="0"/>
              </a:spcBef>
              <a:spcAft>
                <a:spcPts val="0"/>
              </a:spcAft>
              <a:buClrTx/>
              <a:buSzTx/>
            </a:pPr>
            <a:r>
              <a:rPr lang="en-US" sz="2300" dirty="0"/>
              <a:t>S</a:t>
            </a:r>
            <a:r>
              <a:rPr lang="en-US" sz="2300" dirty="0" smtClean="0"/>
              <a:t>leep </a:t>
            </a:r>
            <a:r>
              <a:rPr lang="en-US" sz="2300" dirty="0"/>
              <a:t>quality. </a:t>
            </a:r>
            <a:endParaRPr lang="en-US" sz="2300" dirty="0" smtClean="0"/>
          </a:p>
          <a:p>
            <a:pPr marL="666900" lvl="1" indent="-342900" defTabSz="914400">
              <a:spcBef>
                <a:spcPts val="0"/>
              </a:spcBef>
              <a:spcAft>
                <a:spcPts val="0"/>
              </a:spcAft>
              <a:buClrTx/>
              <a:buSzTx/>
            </a:pPr>
            <a:r>
              <a:rPr lang="en-US" sz="2300" dirty="0"/>
              <a:t>A</a:t>
            </a:r>
            <a:r>
              <a:rPr lang="en-US" sz="2300" dirty="0" smtClean="0"/>
              <a:t>ssociation </a:t>
            </a:r>
            <a:r>
              <a:rPr lang="en-US" sz="2300" dirty="0"/>
              <a:t>between exercise and GPA was found to have a non-significant association with school marks </a:t>
            </a:r>
            <a:endParaRPr lang="en-US" sz="2300" dirty="0"/>
          </a:p>
          <a:p>
            <a:pPr marL="666900" lvl="1" indent="-342900" defTabSz="914400">
              <a:spcBef>
                <a:spcPts val="0"/>
              </a:spcBef>
              <a:spcAft>
                <a:spcPts val="0"/>
              </a:spcAft>
              <a:buClrTx/>
              <a:buSzTx/>
            </a:pPr>
            <a:r>
              <a:rPr lang="en-US" sz="2300" dirty="0" smtClean="0"/>
              <a:t>Other </a:t>
            </a:r>
            <a:r>
              <a:rPr lang="en-US" sz="2300" dirty="0"/>
              <a:t>two potential sleep predictors evaluated (sleep phase and regularity of sleep schedule) were not found to be significant.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pPr algn="ctr"/>
            <a:r>
              <a:rPr lang="en-US" sz="4000" dirty="0" err="1" smtClean="0"/>
              <a:t>SleeP</a:t>
            </a:r>
            <a:r>
              <a:rPr lang="en-US" sz="4000" dirty="0" smtClean="0"/>
              <a:t> and Cognitive/Affective Functioning</a:t>
            </a:r>
            <a:endParaRPr lang="en-US" sz="4000" dirty="0"/>
          </a:p>
        </p:txBody>
      </p:sp>
      <p:sp>
        <p:nvSpPr>
          <p:cNvPr id="9" name="Content Placeholder 8"/>
          <p:cNvSpPr>
            <a:spLocks noGrp="1"/>
          </p:cNvSpPr>
          <p:nvPr>
            <p:ph idx="1"/>
          </p:nvPr>
        </p:nvSpPr>
        <p:spPr>
          <a:xfrm>
            <a:off x="581192" y="2180496"/>
            <a:ext cx="11029615" cy="4525104"/>
          </a:xfrm>
        </p:spPr>
        <p:txBody>
          <a:bodyPr anchor="t">
            <a:normAutofit fontScale="85000" lnSpcReduction="20000"/>
          </a:bodyPr>
          <a:lstStyle/>
          <a:p>
            <a:pPr marL="0" lvl="0" indent="0" defTabSz="914400">
              <a:spcBef>
                <a:spcPts val="0"/>
              </a:spcBef>
              <a:spcAft>
                <a:spcPts val="0"/>
              </a:spcAft>
              <a:buClrTx/>
              <a:buSzTx/>
              <a:buNone/>
            </a:pPr>
            <a:r>
              <a:rPr lang="en-US" sz="3300" dirty="0">
                <a:solidFill>
                  <a:schemeClr val="accent2"/>
                </a:solidFill>
              </a:rPr>
              <a:t>Oginska and </a:t>
            </a:r>
            <a:r>
              <a:rPr lang="en-US" sz="3300" dirty="0" err="1">
                <a:solidFill>
                  <a:schemeClr val="accent2"/>
                </a:solidFill>
              </a:rPr>
              <a:t>Pokorski</a:t>
            </a:r>
            <a:r>
              <a:rPr lang="en-US" sz="3300" dirty="0">
                <a:solidFill>
                  <a:schemeClr val="accent2"/>
                </a:solidFill>
              </a:rPr>
              <a:t> </a:t>
            </a:r>
            <a:r>
              <a:rPr lang="en-US" sz="3300" dirty="0"/>
              <a:t>(2006</a:t>
            </a:r>
            <a:r>
              <a:rPr lang="en-US" sz="3300" dirty="0" smtClean="0"/>
              <a:t>):</a:t>
            </a:r>
          </a:p>
          <a:p>
            <a:pPr lvl="1" defTabSz="914400">
              <a:spcBef>
                <a:spcPts val="0"/>
              </a:spcBef>
              <a:spcAft>
                <a:spcPts val="0"/>
              </a:spcAft>
              <a:buClrTx/>
              <a:buSzTx/>
            </a:pPr>
            <a:r>
              <a:rPr lang="en-US" sz="2800" dirty="0"/>
              <a:t>A</a:t>
            </a:r>
            <a:r>
              <a:rPr lang="en-US" sz="2800" dirty="0" smtClean="0"/>
              <a:t>lso </a:t>
            </a:r>
            <a:r>
              <a:rPr lang="en-US" sz="2800" dirty="0"/>
              <a:t>provide support for the negative impact of sleep deprivation, in the form of insufficient sleep, on cognitive and affective functioning.  </a:t>
            </a:r>
            <a:endParaRPr lang="en-US" sz="2800" dirty="0" smtClean="0"/>
          </a:p>
          <a:p>
            <a:pPr lvl="1" defTabSz="914400">
              <a:spcBef>
                <a:spcPts val="0"/>
              </a:spcBef>
              <a:spcAft>
                <a:spcPts val="0"/>
              </a:spcAft>
              <a:buClrTx/>
              <a:buSzTx/>
            </a:pPr>
            <a:endParaRPr lang="en-US" sz="2800" dirty="0"/>
          </a:p>
          <a:p>
            <a:pPr lvl="1" defTabSz="914400">
              <a:spcBef>
                <a:spcPts val="0"/>
              </a:spcBef>
              <a:spcAft>
                <a:spcPts val="0"/>
              </a:spcAft>
              <a:buClrTx/>
              <a:buSzTx/>
            </a:pPr>
            <a:r>
              <a:rPr lang="en-US" sz="2800" dirty="0" smtClean="0"/>
              <a:t>Addressed </a:t>
            </a:r>
            <a:r>
              <a:rPr lang="en-US" sz="2800" dirty="0"/>
              <a:t>three age groups </a:t>
            </a:r>
            <a:endParaRPr lang="en-US" sz="2800" dirty="0" smtClean="0"/>
          </a:p>
          <a:p>
            <a:pPr lvl="3" defTabSz="914400">
              <a:spcBef>
                <a:spcPts val="0"/>
              </a:spcBef>
              <a:spcAft>
                <a:spcPts val="0"/>
              </a:spcAft>
              <a:buClrTx/>
              <a:buSzTx/>
            </a:pPr>
            <a:r>
              <a:rPr lang="en-US" sz="2800" dirty="0"/>
              <a:t>A</a:t>
            </a:r>
            <a:r>
              <a:rPr lang="en-US" sz="2800" dirty="0" smtClean="0"/>
              <a:t>dolescents </a:t>
            </a:r>
            <a:r>
              <a:rPr lang="en-US" sz="2800" dirty="0"/>
              <a:t>age </a:t>
            </a:r>
            <a:r>
              <a:rPr lang="en-US" sz="2800" dirty="0" smtClean="0"/>
              <a:t>14-16</a:t>
            </a:r>
          </a:p>
          <a:p>
            <a:pPr lvl="3" defTabSz="914400">
              <a:spcBef>
                <a:spcPts val="0"/>
              </a:spcBef>
              <a:spcAft>
                <a:spcPts val="0"/>
              </a:spcAft>
              <a:buClrTx/>
              <a:buSzTx/>
            </a:pPr>
            <a:r>
              <a:rPr lang="en-US" sz="2800" dirty="0"/>
              <a:t>U</a:t>
            </a:r>
            <a:r>
              <a:rPr lang="en-US" sz="2800" dirty="0" smtClean="0"/>
              <a:t>niversity </a:t>
            </a:r>
            <a:r>
              <a:rPr lang="en-US" sz="2800" dirty="0"/>
              <a:t>students age </a:t>
            </a:r>
            <a:r>
              <a:rPr lang="en-US" sz="2800" dirty="0" smtClean="0"/>
              <a:t>20-27</a:t>
            </a:r>
          </a:p>
          <a:p>
            <a:pPr lvl="3" defTabSz="914400">
              <a:spcBef>
                <a:spcPts val="0"/>
              </a:spcBef>
              <a:spcAft>
                <a:spcPts val="0"/>
              </a:spcAft>
              <a:buClrTx/>
              <a:buSzTx/>
            </a:pPr>
            <a:r>
              <a:rPr lang="en-US" sz="2800" dirty="0"/>
              <a:t>Y</a:t>
            </a:r>
            <a:r>
              <a:rPr lang="en-US" sz="2800" dirty="0" smtClean="0"/>
              <a:t>oung </a:t>
            </a:r>
            <a:r>
              <a:rPr lang="en-US" sz="2800" dirty="0"/>
              <a:t>employees age </a:t>
            </a:r>
            <a:r>
              <a:rPr lang="en-US" sz="2800" dirty="0" smtClean="0"/>
              <a:t>30-45</a:t>
            </a:r>
          </a:p>
          <a:p>
            <a:pPr lvl="3" defTabSz="914400">
              <a:spcBef>
                <a:spcPts val="0"/>
              </a:spcBef>
              <a:spcAft>
                <a:spcPts val="0"/>
              </a:spcAft>
              <a:buClrTx/>
              <a:buSzTx/>
            </a:pPr>
            <a:endParaRPr lang="en-US" sz="28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a:t>A</a:t>
            </a:r>
            <a:r>
              <a:rPr lang="en-US" sz="2600" dirty="0" smtClean="0"/>
              <a:t>dolescents </a:t>
            </a:r>
            <a:r>
              <a:rPr lang="en-US" sz="2600" dirty="0"/>
              <a:t>showed the biggest discrepancy between the amount of sleep they desired and the amount of sleep they were getting </a:t>
            </a:r>
            <a:r>
              <a:rPr lang="en-US" sz="2600" dirty="0" smtClean="0"/>
              <a:t>at </a:t>
            </a:r>
            <a:r>
              <a:rPr lang="en-US" sz="2600" dirty="0"/>
              <a:t>night.   </a:t>
            </a:r>
            <a:endParaRPr lang="en-US" sz="2600" dirty="0" smtClean="0"/>
          </a:p>
          <a:p>
            <a:pPr lvl="1" defTabSz="914400">
              <a:spcBef>
                <a:spcPts val="0"/>
              </a:spcBef>
              <a:spcAft>
                <a:spcPts val="0"/>
              </a:spcAft>
              <a:buClrTx/>
              <a:buSzTx/>
            </a:pPr>
            <a:r>
              <a:rPr lang="en-US" sz="2600" dirty="0"/>
              <a:t>A</a:t>
            </a:r>
            <a:r>
              <a:rPr lang="en-US" sz="2600" dirty="0" smtClean="0"/>
              <a:t>cross </a:t>
            </a:r>
            <a:r>
              <a:rPr lang="en-US" sz="2600" dirty="0"/>
              <a:t>all groups, deficits resulted in universal decline in aspects such as daytime fatigue, apathy, feeling drowsy upon waking, concentration issues, fatigue upon awakening, overall weakness, and reduced inclination to put forth effort. </a:t>
            </a: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a:t>I</a:t>
            </a:r>
            <a:r>
              <a:rPr lang="en-US" sz="3200" dirty="0" smtClean="0"/>
              <a:t>mpaired </a:t>
            </a:r>
            <a:r>
              <a:rPr lang="en-US" sz="3200" dirty="0"/>
              <a:t>sleep has a myriad of implications in the success and engagement of undergraduate students.  </a:t>
            </a:r>
            <a:endParaRPr lang="en-US" sz="3200" dirty="0" smtClean="0"/>
          </a:p>
          <a:p>
            <a:r>
              <a:rPr lang="en-US" sz="3200" dirty="0"/>
              <a:t>M</a:t>
            </a:r>
            <a:r>
              <a:rPr lang="en-US" sz="3200" dirty="0" smtClean="0"/>
              <a:t>ost </a:t>
            </a:r>
            <a:r>
              <a:rPr lang="en-US" sz="3200" dirty="0"/>
              <a:t>correlated with sleep loss in university </a:t>
            </a:r>
            <a:r>
              <a:rPr lang="en-US" sz="3200" dirty="0" smtClean="0"/>
              <a:t>students:</a:t>
            </a:r>
          </a:p>
          <a:p>
            <a:pPr lvl="2"/>
            <a:r>
              <a:rPr lang="en-US" sz="2800" dirty="0" smtClean="0"/>
              <a:t>Feeling fatigued</a:t>
            </a:r>
          </a:p>
          <a:p>
            <a:pPr lvl="2"/>
            <a:r>
              <a:rPr lang="en-US" sz="2800" dirty="0"/>
              <a:t>L</a:t>
            </a:r>
            <a:r>
              <a:rPr lang="en-US" sz="2800" dirty="0" smtClean="0"/>
              <a:t>acking concentration</a:t>
            </a:r>
          </a:p>
          <a:p>
            <a:pPr lvl="2"/>
            <a:r>
              <a:rPr lang="en-US" sz="2800" dirty="0"/>
              <a:t>R</a:t>
            </a:r>
            <a:r>
              <a:rPr lang="en-US" sz="2800" dirty="0" smtClean="0"/>
              <a:t>educed effort</a:t>
            </a:r>
          </a:p>
          <a:p>
            <a:r>
              <a:rPr lang="en-US" sz="3200" dirty="0" smtClean="0"/>
              <a:t>These deficits </a:t>
            </a:r>
            <a:r>
              <a:rPr lang="en-US" sz="3200" dirty="0"/>
              <a:t>may have the greatest impact on the “skills engagement” factor of academic </a:t>
            </a:r>
            <a:r>
              <a:rPr lang="en-US" sz="3200" dirty="0" smtClean="0"/>
              <a:t>engagement:</a:t>
            </a:r>
          </a:p>
          <a:p>
            <a:pPr lvl="2"/>
            <a:r>
              <a:rPr lang="en-US" sz="2800" dirty="0" smtClean="0"/>
              <a:t>“Putting </a:t>
            </a:r>
            <a:r>
              <a:rPr lang="en-US" sz="2800" dirty="0"/>
              <a:t>forth </a:t>
            </a:r>
            <a:r>
              <a:rPr lang="en-US" sz="2800" dirty="0" smtClean="0"/>
              <a:t>effort” </a:t>
            </a:r>
          </a:p>
          <a:p>
            <a:pPr lvl="2"/>
            <a:r>
              <a:rPr lang="en-US" sz="2800" dirty="0" smtClean="0"/>
              <a:t>“</a:t>
            </a:r>
            <a:r>
              <a:rPr lang="en-US" sz="2800" dirty="0"/>
              <a:t>L</a:t>
            </a:r>
            <a:r>
              <a:rPr lang="en-US" sz="2800" dirty="0" smtClean="0"/>
              <a:t>istening </a:t>
            </a:r>
            <a:r>
              <a:rPr lang="en-US" sz="2800" dirty="0"/>
              <a:t>carefully in </a:t>
            </a:r>
            <a:r>
              <a:rPr lang="en-US" sz="2800" dirty="0" smtClean="0"/>
              <a:t>classes” </a:t>
            </a:r>
          </a:p>
          <a:p>
            <a:pPr lvl="2"/>
            <a:r>
              <a:rPr lang="en-US" sz="2800" dirty="0" smtClean="0"/>
              <a:t>“</a:t>
            </a:r>
            <a:r>
              <a:rPr lang="en-US" sz="2800" dirty="0"/>
              <a:t>C</a:t>
            </a:r>
            <a:r>
              <a:rPr lang="en-US" sz="2800" dirty="0" smtClean="0"/>
              <a:t>oming </a:t>
            </a:r>
            <a:r>
              <a:rPr lang="en-US" sz="2800" dirty="0"/>
              <a:t>to class every </a:t>
            </a:r>
            <a:r>
              <a:rPr lang="en-US" sz="2800" dirty="0" smtClean="0"/>
              <a:t>day”  </a:t>
            </a:r>
          </a:p>
        </p:txBody>
      </p:sp>
    </p:spTree>
    <p:extLst>
      <p:ext uri="{BB962C8B-B14F-4D97-AF65-F5344CB8AC3E}">
        <p14:creationId xmlns:p14="http://schemas.microsoft.com/office/powerpoint/2010/main" val="1434337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countries. 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err="1"/>
              <a:t>Handelsman</a:t>
            </a:r>
            <a:r>
              <a:rPr lang="en-US" dirty="0"/>
              <a:t>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85000" lnSpcReduction="10000"/>
          </a:bodyPr>
          <a:lstStyle/>
          <a:p>
            <a:r>
              <a:rPr lang="en-US" sz="3200" dirty="0" smtClean="0"/>
              <a:t>Apathy </a:t>
            </a:r>
            <a:r>
              <a:rPr lang="en-US" sz="3200" dirty="0"/>
              <a:t>was correlated with sleep loss in the adolescent group but was not one of the strongest correlates for the (university) student group.  </a:t>
            </a:r>
            <a:endParaRPr lang="en-US" sz="3200" dirty="0" smtClean="0"/>
          </a:p>
          <a:p>
            <a:pPr lvl="2"/>
            <a:r>
              <a:rPr lang="en-US" sz="2800" dirty="0" smtClean="0"/>
              <a:t>“</a:t>
            </a:r>
            <a:r>
              <a:rPr lang="en-US" sz="2800" dirty="0"/>
              <a:t>Emotional engagement” is the factor most tied to the concept of apathy with items such as “finding ways to make the course interesting to me.” </a:t>
            </a:r>
            <a:endParaRPr lang="en-US" sz="2800" dirty="0" smtClean="0"/>
          </a:p>
          <a:p>
            <a:pPr lvl="2"/>
            <a:r>
              <a:rPr lang="en-US" sz="2800" dirty="0" smtClean="0"/>
              <a:t>These </a:t>
            </a:r>
            <a:r>
              <a:rPr lang="en-US" sz="2800" dirty="0"/>
              <a:t>results suggest that emotional engagement may not reflect the same impact of sleep loss as other areas of academic engagement in college students.</a:t>
            </a:r>
            <a:r>
              <a:rPr lang="en-US" sz="2800" i="1" dirty="0"/>
              <a:t> </a:t>
            </a:r>
            <a:endParaRPr lang="en-US" sz="2800" i="1" dirty="0" smtClean="0"/>
          </a:p>
          <a:p>
            <a:r>
              <a:rPr lang="en-US" sz="3200" dirty="0" smtClean="0"/>
              <a:t>Consequently</a:t>
            </a:r>
            <a:r>
              <a:rPr lang="en-US" sz="3200" dirty="0"/>
              <a:t>, skills engagement characteristics of attendance and active engagement in the form of taking notes, completing homework, and being organized are likely the areas of engagement most influenced by issues with sleep quality and quantity. </a:t>
            </a:r>
          </a:p>
        </p:txBody>
      </p:sp>
    </p:spTree>
    <p:extLst>
      <p:ext uri="{BB962C8B-B14F-4D97-AF65-F5344CB8AC3E}">
        <p14:creationId xmlns:p14="http://schemas.microsoft.com/office/powerpoint/2010/main" val="16540219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in Undergraduates</a:t>
            </a:r>
            <a:endParaRPr lang="en-US" sz="4000" dirty="0"/>
          </a:p>
        </p:txBody>
      </p:sp>
      <p:sp>
        <p:nvSpPr>
          <p:cNvPr id="9" name="Content Placeholder 8"/>
          <p:cNvSpPr>
            <a:spLocks noGrp="1"/>
          </p:cNvSpPr>
          <p:nvPr>
            <p:ph idx="1"/>
          </p:nvPr>
        </p:nvSpPr>
        <p:spPr>
          <a:xfrm>
            <a:off x="581192" y="2180496"/>
            <a:ext cx="11029615" cy="4271104"/>
          </a:xfrm>
        </p:spPr>
        <p:txBody>
          <a:bodyPr anchor="t">
            <a:normAutofit fontScale="92500" lnSpcReduction="10000"/>
          </a:bodyPr>
          <a:lstStyle/>
          <a:p>
            <a:r>
              <a:rPr lang="en-US" sz="2800" dirty="0"/>
              <a:t>Adolescents show a phase shift in their sleeping habits, including later bedtimes and wake </a:t>
            </a:r>
            <a:r>
              <a:rPr lang="en-US" sz="2800" dirty="0" smtClean="0"/>
              <a:t>times</a:t>
            </a:r>
            <a:r>
              <a:rPr lang="en-US" sz="2800" dirty="0"/>
              <a:t> </a:t>
            </a:r>
            <a:r>
              <a:rPr lang="en-US" sz="1900" dirty="0" smtClean="0"/>
              <a:t>(</a:t>
            </a:r>
            <a:r>
              <a:rPr lang="en-US" sz="1900" dirty="0" smtClean="0">
                <a:solidFill>
                  <a:schemeClr val="accent2"/>
                </a:solidFill>
              </a:rPr>
              <a:t>Brown </a:t>
            </a:r>
            <a:r>
              <a:rPr lang="en-US" sz="1900" dirty="0">
                <a:solidFill>
                  <a:schemeClr val="accent2"/>
                </a:solidFill>
              </a:rPr>
              <a:t>et al., 2001; Crowley, </a:t>
            </a:r>
            <a:r>
              <a:rPr lang="en-US" sz="1900" dirty="0" err="1">
                <a:solidFill>
                  <a:schemeClr val="accent2"/>
                </a:solidFill>
              </a:rPr>
              <a:t>Acebo</a:t>
            </a:r>
            <a:r>
              <a:rPr lang="en-US" sz="1900" dirty="0">
                <a:solidFill>
                  <a:schemeClr val="accent2"/>
                </a:solidFill>
              </a:rPr>
              <a:t>, &amp; </a:t>
            </a:r>
            <a:r>
              <a:rPr lang="en-US" sz="1900" dirty="0" err="1">
                <a:solidFill>
                  <a:schemeClr val="accent2"/>
                </a:solidFill>
              </a:rPr>
              <a:t>Carskadon</a:t>
            </a:r>
            <a:r>
              <a:rPr lang="en-US" sz="1900" dirty="0">
                <a:solidFill>
                  <a:schemeClr val="accent2"/>
                </a:solidFill>
              </a:rPr>
              <a:t>, 2007</a:t>
            </a:r>
            <a:r>
              <a:rPr lang="en-US" sz="1900" dirty="0"/>
              <a:t>)</a:t>
            </a:r>
            <a:r>
              <a:rPr lang="en-US" sz="2800" dirty="0"/>
              <a:t>.  </a:t>
            </a:r>
            <a:endParaRPr lang="en-US" sz="2800" dirty="0" smtClean="0"/>
          </a:p>
          <a:p>
            <a:r>
              <a:rPr lang="en-US" sz="2800" dirty="0" smtClean="0"/>
              <a:t>Undergraduate students </a:t>
            </a:r>
            <a:r>
              <a:rPr lang="en-US" sz="2800" dirty="0"/>
              <a:t>show a pattern of reduced sleep quantity and quality </a:t>
            </a:r>
            <a:r>
              <a:rPr lang="en-US" sz="1900" dirty="0"/>
              <a:t>(</a:t>
            </a:r>
            <a:r>
              <a:rPr lang="en-US" sz="1900" dirty="0" err="1">
                <a:solidFill>
                  <a:schemeClr val="accent2"/>
                </a:solidFill>
              </a:rPr>
              <a:t>Gaultney</a:t>
            </a:r>
            <a:r>
              <a:rPr lang="en-US" sz="1900" dirty="0">
                <a:solidFill>
                  <a:schemeClr val="accent2"/>
                </a:solidFill>
              </a:rPr>
              <a:t>, 2010; Gilbert &amp; Weaver, </a:t>
            </a:r>
            <a:r>
              <a:rPr lang="en-US" sz="1900" dirty="0" smtClean="0">
                <a:solidFill>
                  <a:schemeClr val="accent2"/>
                </a:solidFill>
              </a:rPr>
              <a:t>2010</a:t>
            </a:r>
            <a:r>
              <a:rPr lang="en-US" sz="1900" dirty="0" smtClean="0"/>
              <a:t>). </a:t>
            </a:r>
          </a:p>
          <a:p>
            <a:r>
              <a:rPr lang="en-US" sz="2800" dirty="0" smtClean="0"/>
              <a:t>Researchers </a:t>
            </a:r>
            <a:r>
              <a:rPr lang="en-US" sz="2800" dirty="0"/>
              <a:t>saw improvements in the sleep length, latency, and other sleep practices of university students participating in a simple sleep education intervention. </a:t>
            </a:r>
            <a:r>
              <a:rPr lang="en-US" dirty="0"/>
              <a:t>(</a:t>
            </a:r>
            <a:r>
              <a:rPr lang="en-US" sz="1900" dirty="0" smtClean="0">
                <a:solidFill>
                  <a:schemeClr val="accent2"/>
                </a:solidFill>
              </a:rPr>
              <a:t>Orzech</a:t>
            </a:r>
            <a:r>
              <a:rPr lang="en-US" sz="1900" dirty="0">
                <a:solidFill>
                  <a:schemeClr val="accent2"/>
                </a:solidFill>
              </a:rPr>
              <a:t>, </a:t>
            </a:r>
            <a:r>
              <a:rPr lang="en-US" sz="1900" dirty="0" err="1">
                <a:solidFill>
                  <a:schemeClr val="accent2"/>
                </a:solidFill>
              </a:rPr>
              <a:t>Salafsky</a:t>
            </a:r>
            <a:r>
              <a:rPr lang="en-US" sz="1900" dirty="0">
                <a:solidFill>
                  <a:schemeClr val="accent2"/>
                </a:solidFill>
              </a:rPr>
              <a:t>, &amp; Hamilton </a:t>
            </a:r>
            <a:r>
              <a:rPr lang="en-US" sz="1900" dirty="0" smtClean="0">
                <a:solidFill>
                  <a:schemeClr val="accent2"/>
                </a:solidFill>
              </a:rPr>
              <a:t>2011</a:t>
            </a:r>
            <a:r>
              <a:rPr lang="en-US" sz="1900" dirty="0" smtClean="0">
                <a:solidFill>
                  <a:schemeClr val="tx1"/>
                </a:solidFill>
              </a:rPr>
              <a:t>).</a:t>
            </a:r>
            <a:endParaRPr lang="en-US" sz="1900" dirty="0" smtClean="0"/>
          </a:p>
          <a:p>
            <a:r>
              <a:rPr lang="en-US" sz="2800" dirty="0" err="1" smtClean="0">
                <a:solidFill>
                  <a:schemeClr val="accent2"/>
                </a:solidFill>
              </a:rPr>
              <a:t>Gaultney</a:t>
            </a:r>
            <a:r>
              <a:rPr lang="en-US" sz="2800" b="1" dirty="0" smtClean="0">
                <a:solidFill>
                  <a:schemeClr val="accent2"/>
                </a:solidFill>
              </a:rPr>
              <a:t> </a:t>
            </a:r>
            <a:r>
              <a:rPr lang="en-US" sz="2800" b="1" dirty="0"/>
              <a:t>(</a:t>
            </a:r>
            <a:r>
              <a:rPr lang="en-US" sz="2800" dirty="0"/>
              <a:t>2010) examined sleep disorders in college students and found that 27% of students showed a risk for a sleep disorder and those students were more likely to have GPAs that fell in the range of academic jeopardy.  </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996983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a:t>
            </a:r>
            <a:endParaRPr lang="en-US" sz="4000" dirty="0"/>
          </a:p>
        </p:txBody>
      </p:sp>
      <p:sp>
        <p:nvSpPr>
          <p:cNvPr id="9" name="Content Placeholder 8"/>
          <p:cNvSpPr>
            <a:spLocks noGrp="1"/>
          </p:cNvSpPr>
          <p:nvPr>
            <p:ph idx="1"/>
          </p:nvPr>
        </p:nvSpPr>
        <p:spPr>
          <a:xfrm>
            <a:off x="581192" y="2180496"/>
            <a:ext cx="11029615" cy="4271104"/>
          </a:xfrm>
        </p:spPr>
        <p:txBody>
          <a:bodyPr anchor="t">
            <a:normAutofit/>
          </a:bodyPr>
          <a:lstStyle/>
          <a:p>
            <a:r>
              <a:rPr lang="en-US" sz="2800" dirty="0" smtClean="0"/>
              <a:t>Sleep deprived </a:t>
            </a:r>
            <a:r>
              <a:rPr lang="en-US" sz="2800" dirty="0"/>
              <a:t>students have been shown to rate themselves higher in cognitive performance when sleep deprived as compared to non-sleep deprived students, even though their performance was significantly more impaired </a:t>
            </a:r>
            <a:r>
              <a:rPr lang="en-US" dirty="0"/>
              <a:t>(</a:t>
            </a:r>
            <a:r>
              <a:rPr lang="en-US" dirty="0">
                <a:solidFill>
                  <a:schemeClr val="accent2"/>
                </a:solidFill>
              </a:rPr>
              <a:t>Pilcher &amp; Walters, 1997</a:t>
            </a:r>
            <a:r>
              <a:rPr lang="en-US" dirty="0"/>
              <a:t>).  </a:t>
            </a:r>
            <a:endParaRPr lang="en-US" dirty="0" smtClean="0"/>
          </a:p>
          <a:p>
            <a:r>
              <a:rPr lang="en-US" sz="2800" dirty="0"/>
              <a:t>I</a:t>
            </a:r>
            <a:r>
              <a:rPr lang="en-US" sz="2800" dirty="0" smtClean="0"/>
              <a:t>t </a:t>
            </a:r>
            <a:r>
              <a:rPr lang="en-US" sz="2800" dirty="0"/>
              <a:t>is important to teach and reinforce healthy sleeping habits for these students </a:t>
            </a:r>
            <a:r>
              <a:rPr lang="en-US" dirty="0"/>
              <a:t>(</a:t>
            </a:r>
            <a:r>
              <a:rPr lang="en-US" dirty="0">
                <a:solidFill>
                  <a:schemeClr val="accent2"/>
                </a:solidFill>
              </a:rPr>
              <a:t>Brown &amp; </a:t>
            </a:r>
            <a:r>
              <a:rPr lang="en-US" dirty="0" err="1">
                <a:solidFill>
                  <a:schemeClr val="accent2"/>
                </a:solidFill>
              </a:rPr>
              <a:t>Bulboltz</a:t>
            </a:r>
            <a:r>
              <a:rPr lang="en-US" dirty="0">
                <a:solidFill>
                  <a:schemeClr val="accent2"/>
                </a:solidFill>
              </a:rPr>
              <a:t>, 2002</a:t>
            </a:r>
            <a:r>
              <a:rPr lang="en-US" dirty="0"/>
              <a:t>). </a:t>
            </a:r>
            <a:endParaRPr lang="en-US" dirty="0" smtClean="0"/>
          </a:p>
          <a:p>
            <a:r>
              <a:rPr lang="en-US" sz="2800" dirty="0" smtClean="0"/>
              <a:t>Students </a:t>
            </a:r>
            <a:r>
              <a:rPr lang="en-US" sz="2800" dirty="0"/>
              <a:t>with misperceptions of positive sleep behaviors are more likely to have more impaired sleep habits </a:t>
            </a:r>
            <a:r>
              <a:rPr lang="en-US" dirty="0"/>
              <a:t>(</a:t>
            </a:r>
            <a:r>
              <a:rPr lang="en-US" dirty="0">
                <a:solidFill>
                  <a:schemeClr val="accent2"/>
                </a:solidFill>
              </a:rPr>
              <a:t>Hicks, Lucero-Gorman, &amp; Bautista, 1999</a:t>
            </a:r>
            <a:r>
              <a:rPr lang="en-US" dirty="0"/>
              <a:t>). </a:t>
            </a:r>
            <a:endParaRPr lang="en-US"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t">
            <a:normAutofit fontScale="92500" lnSpcReduction="20000"/>
          </a:bodyPr>
          <a:lstStyle/>
          <a:p>
            <a:pPr marL="0" indent="0">
              <a:buNone/>
            </a:pPr>
            <a:r>
              <a:rPr lang="en-US" sz="3200" dirty="0" smtClean="0"/>
              <a:t>Research:</a:t>
            </a:r>
          </a:p>
          <a:p>
            <a:pPr marL="0" indent="0">
              <a:buNone/>
            </a:pPr>
            <a:r>
              <a:rPr lang="en-US" sz="3200" dirty="0" smtClean="0">
                <a:solidFill>
                  <a:schemeClr val="accent1"/>
                </a:solidFill>
              </a:rPr>
              <a:t>Mindell</a:t>
            </a:r>
            <a:r>
              <a:rPr lang="en-US" sz="3200" dirty="0">
                <a:solidFill>
                  <a:schemeClr val="accent1"/>
                </a:solidFill>
              </a:rPr>
              <a:t>, Meltzer, </a:t>
            </a:r>
            <a:r>
              <a:rPr lang="en-US" sz="3200" dirty="0" err="1">
                <a:solidFill>
                  <a:schemeClr val="accent1"/>
                </a:solidFill>
              </a:rPr>
              <a:t>Carskadon</a:t>
            </a:r>
            <a:r>
              <a:rPr lang="en-US" sz="3200" dirty="0">
                <a:solidFill>
                  <a:schemeClr val="accent1"/>
                </a:solidFill>
              </a:rPr>
              <a:t>, and </a:t>
            </a:r>
            <a:r>
              <a:rPr lang="en-US" sz="3200" dirty="0" err="1">
                <a:solidFill>
                  <a:schemeClr val="accent1"/>
                </a:solidFill>
              </a:rPr>
              <a:t>Chervin</a:t>
            </a:r>
            <a:r>
              <a:rPr lang="en-US" sz="3200" dirty="0">
                <a:solidFill>
                  <a:schemeClr val="accent1"/>
                </a:solidFill>
              </a:rPr>
              <a:t> </a:t>
            </a:r>
            <a:r>
              <a:rPr lang="en-US" sz="3200" dirty="0"/>
              <a:t>(2009</a:t>
            </a:r>
            <a:r>
              <a:rPr lang="en-US" sz="3200" dirty="0" smtClean="0"/>
              <a:t>): </a:t>
            </a:r>
          </a:p>
          <a:p>
            <a:pPr lvl="1"/>
            <a:r>
              <a:rPr lang="en-US" sz="2800" dirty="0"/>
              <a:t>In infants and children </a:t>
            </a:r>
            <a:r>
              <a:rPr lang="en-US" sz="3000" dirty="0" smtClean="0"/>
              <a:t>poor </a:t>
            </a:r>
            <a:r>
              <a:rPr lang="en-US" sz="3000" dirty="0"/>
              <a:t>sleep hygiene practices were associated with reduced sleep quantity and quality. </a:t>
            </a:r>
            <a:endParaRPr lang="en-US" sz="3000" dirty="0" smtClean="0"/>
          </a:p>
          <a:p>
            <a:pPr lvl="1"/>
            <a:r>
              <a:rPr lang="en-US" sz="3000" dirty="0" smtClean="0"/>
              <a:t>Late </a:t>
            </a:r>
            <a:r>
              <a:rPr lang="en-US" sz="3000" dirty="0"/>
              <a:t>bedtimes were associated with extended sleep latency times.  </a:t>
            </a:r>
            <a:endParaRPr lang="en-US" sz="3000" dirty="0" smtClean="0"/>
          </a:p>
          <a:p>
            <a:pPr lvl="1"/>
            <a:r>
              <a:rPr lang="en-US" sz="3000" dirty="0" smtClean="0"/>
              <a:t>Obtaining </a:t>
            </a:r>
            <a:r>
              <a:rPr lang="en-US" sz="3000" dirty="0"/>
              <a:t>less sleep </a:t>
            </a:r>
            <a:r>
              <a:rPr lang="en-US" sz="3000" dirty="0" smtClean="0"/>
              <a:t>was </a:t>
            </a:r>
            <a:r>
              <a:rPr lang="en-US" sz="3000" dirty="0"/>
              <a:t>associated with late bedtimes, caffeine consumption, lack of a consistent bedtime routine, and having a television in the bedroom.   </a:t>
            </a:r>
          </a:p>
          <a:p>
            <a:pPr marL="0" indent="0">
              <a:buNone/>
            </a:pPr>
            <a:endParaRPr lang="en-US" sz="3200" dirty="0"/>
          </a:p>
        </p:txBody>
      </p:sp>
    </p:spTree>
    <p:extLst>
      <p:ext uri="{BB962C8B-B14F-4D97-AF65-F5344CB8AC3E}">
        <p14:creationId xmlns:p14="http://schemas.microsoft.com/office/powerpoint/2010/main" val="17295207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45704"/>
          </a:xfrm>
        </p:spPr>
        <p:txBody>
          <a:bodyPr anchor="t">
            <a:normAutofit/>
          </a:bodyPr>
          <a:lstStyle/>
          <a:p>
            <a:pPr marL="0" indent="0">
              <a:buNone/>
            </a:pPr>
            <a:r>
              <a:rPr lang="en-US" sz="3200" dirty="0" smtClean="0"/>
              <a:t>Research:</a:t>
            </a:r>
          </a:p>
          <a:p>
            <a:pPr marL="0" indent="0">
              <a:buNone/>
            </a:pPr>
            <a:r>
              <a:rPr lang="en-US" sz="3200" dirty="0">
                <a:solidFill>
                  <a:schemeClr val="accent1"/>
                </a:solidFill>
              </a:rPr>
              <a:t>Brown et al. </a:t>
            </a:r>
            <a:r>
              <a:rPr lang="en-US" sz="3200" dirty="0"/>
              <a:t>(2002) </a:t>
            </a:r>
            <a:r>
              <a:rPr lang="en-US" sz="3200" dirty="0" smtClean="0"/>
              <a:t>: </a:t>
            </a:r>
          </a:p>
          <a:p>
            <a:r>
              <a:rPr lang="en-US" sz="2800" dirty="0"/>
              <a:t>S</a:t>
            </a:r>
            <a:r>
              <a:rPr lang="en-US" sz="2800" dirty="0" smtClean="0"/>
              <a:t>leep </a:t>
            </a:r>
            <a:r>
              <a:rPr lang="en-US" sz="2800" dirty="0"/>
              <a:t>practices are associated with quality sleep for </a:t>
            </a:r>
            <a:r>
              <a:rPr lang="en-US" sz="2800" dirty="0" smtClean="0"/>
              <a:t>university students</a:t>
            </a:r>
          </a:p>
          <a:p>
            <a:r>
              <a:rPr lang="en-US" sz="2800" dirty="0"/>
              <a:t>S</a:t>
            </a:r>
            <a:r>
              <a:rPr lang="en-US" sz="2800" dirty="0" smtClean="0"/>
              <a:t>pecific </a:t>
            </a:r>
            <a:r>
              <a:rPr lang="en-US" sz="2800" dirty="0"/>
              <a:t>items showed more significance, such as variable sleep schedules, worrying at sleep onset, and being thirsty at bedtime.  </a:t>
            </a:r>
            <a:endParaRPr lang="en-US" sz="2800" dirty="0"/>
          </a:p>
        </p:txBody>
      </p:sp>
    </p:spTree>
    <p:extLst>
      <p:ext uri="{BB962C8B-B14F-4D97-AF65-F5344CB8AC3E}">
        <p14:creationId xmlns:p14="http://schemas.microsoft.com/office/powerpoint/2010/main" val="8125706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3"/>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Fedewa</a:t>
            </a:r>
            <a:r>
              <a:rPr lang="en-US" sz="2800" u="sng" dirty="0" smtClean="0">
                <a:solidFill>
                  <a:schemeClr val="accent2"/>
                </a:solidFill>
              </a:rPr>
              <a:t> &amp; </a:t>
            </a:r>
            <a:r>
              <a:rPr lang="en-US" sz="2800" u="sng" dirty="0" err="1" smtClean="0">
                <a:solidFill>
                  <a:schemeClr val="accent2"/>
                </a:solidFill>
              </a:rPr>
              <a:t>Ahn</a:t>
            </a:r>
            <a:r>
              <a:rPr lang="en-US" sz="2800" u="sng" dirty="0" smtClean="0">
                <a:solidFill>
                  <a:schemeClr val="accent2"/>
                </a:solidFill>
              </a:rPr>
              <a:t> </a:t>
            </a:r>
            <a:r>
              <a:rPr lang="en-US" sz="2800" dirty="0" smtClean="0"/>
              <a:t>(2011)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2"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a:xfrm>
            <a:off x="581192" y="2180496"/>
            <a:ext cx="11029615" cy="43854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Rasberry</a:t>
            </a:r>
            <a:r>
              <a:rPr lang="en-US" sz="2800" u="sng" dirty="0" smtClean="0">
                <a:solidFill>
                  <a:schemeClr val="accent2"/>
                </a:solidFill>
              </a:rPr>
              <a:t> et al.</a:t>
            </a:r>
            <a:r>
              <a:rPr lang="en-US" sz="2800" dirty="0" smtClean="0">
                <a:solidFill>
                  <a:schemeClr val="accent2"/>
                </a:solidFill>
              </a:rPr>
              <a:t> </a:t>
            </a:r>
            <a:r>
              <a:rPr lang="en-US" sz="2800" dirty="0" smtClean="0"/>
              <a:t>(2011) meta-analysis:</a:t>
            </a:r>
          </a:p>
          <a:p>
            <a:pPr lvl="1"/>
            <a:r>
              <a:rPr lang="en-US" sz="2000" dirty="0" smtClean="0"/>
              <a:t>Review </a:t>
            </a:r>
            <a:r>
              <a:rPr lang="en-US" sz="2000" dirty="0"/>
              <a:t>of 50 related research studies</a:t>
            </a:r>
            <a:r>
              <a:rPr lang="en-US" sz="2000" dirty="0" smtClean="0"/>
              <a:t>,</a:t>
            </a:r>
          </a:p>
          <a:p>
            <a:pPr lvl="1"/>
            <a:r>
              <a:rPr lang="en-US" sz="2000" dirty="0" smtClean="0"/>
              <a:t>Association between </a:t>
            </a:r>
            <a:r>
              <a:rPr lang="en-US" sz="2000" dirty="0"/>
              <a:t>school-based physical activity and academic performance, including achievement, cognitive functioning, attitudes related to school, and academic behaviors such as organization, attendance, and on-task behaviors.  </a:t>
            </a:r>
            <a:endParaRPr lang="en-US" sz="2000" dirty="0" smtClean="0"/>
          </a:p>
          <a:p>
            <a:pPr marL="0" indent="0">
              <a:buNone/>
            </a:pPr>
            <a:r>
              <a:rPr lang="en-US" sz="2800" u="sng" dirty="0" smtClean="0">
                <a:solidFill>
                  <a:schemeClr val="accent2"/>
                </a:solidFill>
              </a:rPr>
              <a:t>Singh </a:t>
            </a:r>
            <a:r>
              <a:rPr lang="en-US" sz="2800" u="sng" dirty="0">
                <a:solidFill>
                  <a:schemeClr val="accent2"/>
                </a:solidFill>
              </a:rPr>
              <a:t>et al. </a:t>
            </a:r>
            <a:r>
              <a:rPr lang="en-US" sz="2800" dirty="0"/>
              <a:t>(</a:t>
            </a:r>
            <a:r>
              <a:rPr lang="en-US" sz="2800" dirty="0" smtClean="0"/>
              <a:t>2012) meta-analysis:</a:t>
            </a:r>
          </a:p>
          <a:p>
            <a:pPr lvl="1"/>
            <a:r>
              <a:rPr lang="en-US" sz="2000" dirty="0" smtClean="0"/>
              <a:t>Significant </a:t>
            </a:r>
            <a:r>
              <a:rPr lang="en-US" sz="2000" dirty="0"/>
              <a:t>and positive relationship between activity and </a:t>
            </a:r>
            <a:r>
              <a:rPr lang="en-US" sz="2000" dirty="0" smtClean="0"/>
              <a:t>academic performance</a:t>
            </a:r>
            <a:r>
              <a:rPr lang="en-US" sz="2000" dirty="0"/>
              <a:t>.  </a:t>
            </a:r>
            <a:endParaRPr lang="en-US" sz="2000" dirty="0" smtClean="0"/>
          </a:p>
          <a:p>
            <a:pPr lvl="1"/>
            <a:r>
              <a:rPr lang="en-US" sz="2000" dirty="0" smtClean="0"/>
              <a:t>They used </a:t>
            </a:r>
            <a:r>
              <a:rPr lang="en-US" sz="2000" dirty="0"/>
              <a:t>inclusion standards allowing for longitudinal and intervention-based studies only, for which results are more reliable. </a:t>
            </a:r>
          </a:p>
        </p:txBody>
      </p:sp>
    </p:spTree>
    <p:extLst>
      <p:ext uri="{BB962C8B-B14F-4D97-AF65-F5344CB8AC3E}">
        <p14:creationId xmlns:p14="http://schemas.microsoft.com/office/powerpoint/2010/main" val="11004850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a:p>
          <a:p>
            <a:pPr marL="305435" indent="-305435">
              <a:spcBef>
                <a:spcPct val="20000"/>
              </a:spcBef>
              <a:spcAft>
                <a:spcPts val="600"/>
              </a:spcAft>
              <a:buChar char="•"/>
            </a:pPr>
            <a:r>
              <a:rPr lang="en-US" err="1"/>
              <a:t>Zepke</a:t>
            </a:r>
            <a:r>
              <a:rPr lang="en-US"/>
              <a:t> and Leach (2010): four perspectives on school engagement.</a:t>
            </a:r>
            <a:endParaRPr lang="en-US">
              <a:solidFill>
                <a:schemeClr val="tx1"/>
              </a:solidFill>
            </a:endParaRPr>
          </a:p>
        </p:txBody>
      </p:sp>
      <p:sp>
        <p:nvSpPr>
          <p:cNvPr id="3" name="Content Placeholder 2">
            <a:extLst>
              <a:ext uri="{FF2B5EF4-FFF2-40B4-BE49-F238E27FC236}">
                <a16:creationId xmlns:a16="http://schemas.microsoft.com/office/drawing/2014/main" xmlns="" id="{6ECB7624-8009-47A7-805C-CC3ADC23E71A}"/>
              </a:ext>
            </a:extLst>
          </p:cNvPr>
          <p:cNvSpPr>
            <a:spLocks noGrp="1"/>
          </p:cNvSpPr>
          <p:nvPr>
            <p:ph idx="1"/>
          </p:nvPr>
        </p:nvSpPr>
        <p:spPr/>
        <p:txBody>
          <a:bodyPr>
            <a:normAutofit/>
          </a:bodyPr>
          <a:lstStyle/>
          <a:p>
            <a:pPr marL="342900" indent="-342900">
              <a:buAutoNum type="arabicPeriod"/>
            </a:pPr>
            <a:r>
              <a:rPr lang="en-US" sz="2000" b="1"/>
              <a:t>Motivation and agency</a:t>
            </a:r>
            <a:r>
              <a:rPr lang="en-US"/>
              <a:t> - engaged students are intrinsically motivated and want to exercise their agency</a:t>
            </a:r>
          </a:p>
          <a:p>
            <a:pPr marL="342900" indent="-342900">
              <a:buAutoNum type="arabicPeriod"/>
            </a:pPr>
            <a:r>
              <a:rPr lang="en-US" sz="2000" b="1"/>
              <a:t>Transactional engagement</a:t>
            </a:r>
            <a:r>
              <a:rPr lang="en-US"/>
              <a:t> - students and teachers engage with each other</a:t>
            </a:r>
            <a:endParaRPr lang="en-US">
              <a:solidFill>
                <a:srgbClr val="000000"/>
              </a:solidFill>
            </a:endParaRPr>
          </a:p>
          <a:p>
            <a:pPr marL="342900" indent="-342900">
              <a:buAutoNum type="arabicPeriod"/>
            </a:pPr>
            <a:r>
              <a:rPr lang="en-US" sz="2000" b="1"/>
              <a:t>Institutional support</a:t>
            </a:r>
            <a:r>
              <a:rPr lang="en-US"/>
              <a:t> - Institutions provide an environment conducive to learning </a:t>
            </a:r>
            <a:endParaRPr lang="en-US">
              <a:solidFill>
                <a:srgbClr val="000000"/>
              </a:solidFill>
            </a:endParaRPr>
          </a:p>
          <a:p>
            <a:pPr marL="342900" indent="-342900">
              <a:buAutoNum type="arabicPeriod"/>
            </a:pPr>
            <a:r>
              <a:rPr lang="en-US" sz="2000" b="1"/>
              <a:t>Active citizenship</a:t>
            </a:r>
            <a:r>
              <a:rPr lang="en-US"/>
              <a:t> - students and institutions work together to enable challenges to social beliefs and practices</a:t>
            </a:r>
            <a:endParaRPr lang="en-US">
              <a:solidFill>
                <a:srgbClr val="000000"/>
              </a:solidFill>
            </a:endParaRPr>
          </a:p>
          <a:p>
            <a:pPr marL="305435" indent="-305435"/>
            <a:endParaRPr lang="en-US"/>
          </a:p>
          <a:p>
            <a:pPr marL="305435" indent="-305435"/>
            <a:endParaRPr lang="en-US">
              <a:solidFill>
                <a:srgbClr val="3D3D3D"/>
              </a:solidFill>
            </a:endParaRPr>
          </a:p>
          <a:p>
            <a:pPr marL="305435" indent="-305435"/>
            <a:endParaRPr lang="en-US"/>
          </a:p>
        </p:txBody>
      </p:sp>
      <p:sp>
        <p:nvSpPr>
          <p:cNvPr id="4" name="TextBox 3">
            <a:extLst>
              <a:ext uri="{FF2B5EF4-FFF2-40B4-BE49-F238E27FC236}">
                <a16:creationId xmlns:a16="http://schemas.microsoft.com/office/drawing/2014/main" xmlns="" id="{CE1ADBB0-651A-4FC2-BF9D-EE38045503B1}"/>
              </a:ext>
            </a:extLst>
          </p:cNvPr>
          <p:cNvSpPr txBox="1"/>
          <p:nvPr/>
        </p:nvSpPr>
        <p:spPr>
          <a:xfrm>
            <a:off x="1192213" y="4829175"/>
            <a:ext cx="10023187" cy="923330"/>
          </a:xfrm>
          <a:prstGeom prst="rect">
            <a:avLst/>
          </a:prstGeom>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p:txBody>
      </p:sp>
    </p:spTree>
    <p:extLst>
      <p:ext uri="{BB962C8B-B14F-4D97-AF65-F5344CB8AC3E}">
        <p14:creationId xmlns:p14="http://schemas.microsoft.com/office/powerpoint/2010/main" val="16006294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334604"/>
          </a:xfrm>
        </p:spPr>
        <p:txBody>
          <a:bodyPr anchor="t">
            <a:normAutofit/>
          </a:bodyPr>
          <a:lstStyle/>
          <a:p>
            <a:pPr marL="0" indent="0">
              <a:buNone/>
            </a:pPr>
            <a:r>
              <a:rPr lang="en-US" sz="2800" u="sng" dirty="0" err="1" smtClean="0">
                <a:solidFill>
                  <a:schemeClr val="accent2"/>
                </a:solidFill>
              </a:rPr>
              <a:t>Fedewa</a:t>
            </a:r>
            <a:r>
              <a:rPr lang="en-US" sz="2800" u="sng" dirty="0" smtClean="0">
                <a:solidFill>
                  <a:schemeClr val="accent2"/>
                </a:solidFill>
              </a:rPr>
              <a:t> </a:t>
            </a:r>
            <a:r>
              <a:rPr lang="en-US" sz="2800" u="sng" dirty="0">
                <a:solidFill>
                  <a:schemeClr val="accent2"/>
                </a:solidFill>
              </a:rPr>
              <a:t>and </a:t>
            </a:r>
            <a:r>
              <a:rPr lang="en-US" sz="2800" u="sng" dirty="0" err="1">
                <a:solidFill>
                  <a:schemeClr val="accent2"/>
                </a:solidFill>
              </a:rPr>
              <a:t>Ahn</a:t>
            </a:r>
            <a:r>
              <a:rPr lang="en-US" sz="2800" u="sng" dirty="0">
                <a:solidFill>
                  <a:schemeClr val="accent2"/>
                </a:solidFill>
              </a:rPr>
              <a:t> </a:t>
            </a:r>
            <a:r>
              <a:rPr lang="en-US" sz="2800" dirty="0"/>
              <a:t>(2011</a:t>
            </a:r>
            <a:r>
              <a:rPr lang="en-US" sz="2800" dirty="0" smtClean="0"/>
              <a:t>):</a:t>
            </a:r>
          </a:p>
          <a:p>
            <a:pPr marL="324000" lvl="1" indent="0">
              <a:buNone/>
            </a:pPr>
            <a:r>
              <a:rPr lang="en-US" sz="2600" dirty="0" smtClean="0"/>
              <a:t>“Physical </a:t>
            </a:r>
            <a:r>
              <a:rPr lang="en-US" sz="2600" dirty="0"/>
              <a:t>activity provided three times per week exerted the strongest effect on children’s cognitive outcomes and achievement.” (pg. 531).</a:t>
            </a:r>
            <a:r>
              <a:rPr lang="en-US" sz="2600" b="1" dirty="0"/>
              <a:t> </a:t>
            </a:r>
            <a:endParaRPr lang="en-US" sz="2600" b="1" dirty="0" smtClean="0"/>
          </a:p>
          <a:p>
            <a:pPr marL="324000" lvl="1" indent="0">
              <a:buNone/>
            </a:pPr>
            <a:endParaRPr lang="en-US" sz="2600" b="1" dirty="0" smtClean="0"/>
          </a:p>
          <a:p>
            <a:pPr marL="0" indent="0">
              <a:buNone/>
            </a:pPr>
            <a:r>
              <a:rPr lang="en-US" sz="2800" u="sng" dirty="0" smtClean="0">
                <a:solidFill>
                  <a:schemeClr val="accent2"/>
                </a:solidFill>
              </a:rPr>
              <a:t>Coe </a:t>
            </a:r>
            <a:r>
              <a:rPr lang="en-US" sz="2800" u="sng" dirty="0">
                <a:solidFill>
                  <a:schemeClr val="accent2"/>
                </a:solidFill>
              </a:rPr>
              <a:t>et al. </a:t>
            </a:r>
            <a:r>
              <a:rPr lang="en-US" sz="2800" dirty="0"/>
              <a:t>(2006</a:t>
            </a:r>
            <a:r>
              <a:rPr lang="en-US" sz="2800" dirty="0" smtClean="0"/>
              <a:t>):</a:t>
            </a:r>
          </a:p>
          <a:p>
            <a:pPr lvl="1"/>
            <a:r>
              <a:rPr lang="en-US" sz="2600" dirty="0" smtClean="0"/>
              <a:t>Moderate </a:t>
            </a:r>
            <a:r>
              <a:rPr lang="en-US" sz="2600" dirty="0"/>
              <a:t>levels of physical activity did not impact academic performance, while vigorous exercise was significantly associated with higher achievement. </a:t>
            </a:r>
            <a:endParaRPr lang="en-US" sz="2600" dirty="0" smtClean="0"/>
          </a:p>
          <a:p>
            <a:pPr lvl="1"/>
            <a:r>
              <a:rPr lang="en-US" sz="2600" dirty="0" smtClean="0"/>
              <a:t>“</a:t>
            </a:r>
            <a:r>
              <a:rPr lang="en-US" sz="2600" dirty="0"/>
              <a:t>T</a:t>
            </a:r>
            <a:r>
              <a:rPr lang="en-US" sz="2600" dirty="0" smtClean="0"/>
              <a:t>hreshold </a:t>
            </a:r>
            <a:r>
              <a:rPr lang="en-US" sz="2600" dirty="0"/>
              <a:t>level of physical activity</a:t>
            </a:r>
            <a:r>
              <a:rPr lang="en-US" sz="2600" dirty="0" smtClean="0"/>
              <a:t>”(</a:t>
            </a:r>
            <a:r>
              <a:rPr lang="en-US" sz="2600" dirty="0"/>
              <a:t>pg. 1517).</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537804"/>
          </a:xfrm>
        </p:spPr>
        <p:txBody>
          <a:bodyPr anchor="t">
            <a:normAutofit fontScale="25000" lnSpcReduction="20000"/>
          </a:bodyPr>
          <a:lstStyle/>
          <a:p>
            <a:pPr marL="0" indent="0">
              <a:buNone/>
            </a:pPr>
            <a:r>
              <a:rPr lang="en-US" sz="9600" u="sng" dirty="0" err="1" smtClean="0">
                <a:solidFill>
                  <a:schemeClr val="accent2"/>
                </a:solidFill>
              </a:rPr>
              <a:t>Galper</a:t>
            </a:r>
            <a:r>
              <a:rPr lang="en-US" sz="9600" u="sng" dirty="0" smtClean="0">
                <a:solidFill>
                  <a:schemeClr val="accent2"/>
                </a:solidFill>
              </a:rPr>
              <a:t> </a:t>
            </a:r>
            <a:r>
              <a:rPr lang="en-US" sz="9600" u="sng" dirty="0">
                <a:solidFill>
                  <a:schemeClr val="accent2"/>
                </a:solidFill>
              </a:rPr>
              <a:t>et al. </a:t>
            </a:r>
            <a:r>
              <a:rPr lang="en-US" sz="9600" dirty="0"/>
              <a:t>(2006</a:t>
            </a:r>
            <a:r>
              <a:rPr lang="en-US" sz="9600" dirty="0" smtClean="0"/>
              <a:t>):</a:t>
            </a:r>
          </a:p>
          <a:p>
            <a:pPr lvl="1"/>
            <a:r>
              <a:rPr lang="en-US" sz="7200" dirty="0" smtClean="0"/>
              <a:t>Evaluated impact </a:t>
            </a:r>
            <a:r>
              <a:rPr lang="en-US" sz="7200" dirty="0"/>
              <a:t>of exercise on mental </a:t>
            </a:r>
            <a:r>
              <a:rPr lang="en-US" sz="7200" dirty="0" smtClean="0"/>
              <a:t>health</a:t>
            </a:r>
          </a:p>
          <a:p>
            <a:pPr lvl="1"/>
            <a:r>
              <a:rPr lang="en-US" sz="7200" dirty="0"/>
              <a:t>C</a:t>
            </a:r>
            <a:r>
              <a:rPr lang="en-US" sz="7200" dirty="0" smtClean="0"/>
              <a:t>lassified </a:t>
            </a:r>
            <a:r>
              <a:rPr lang="en-US" sz="7200" dirty="0"/>
              <a:t>physical activity into four </a:t>
            </a:r>
            <a:r>
              <a:rPr lang="en-US" sz="7200" dirty="0" smtClean="0"/>
              <a:t>groups </a:t>
            </a:r>
            <a:r>
              <a:rPr lang="en-US" sz="7200" dirty="0"/>
              <a:t>based on miles per week of walking, jogging, and </a:t>
            </a:r>
            <a:r>
              <a:rPr lang="en-US" sz="7200" dirty="0" smtClean="0"/>
              <a:t>running:  </a:t>
            </a:r>
            <a:endParaRPr lang="en-US" sz="7200" dirty="0"/>
          </a:p>
          <a:p>
            <a:pPr marL="936900" lvl="2" indent="-342900"/>
            <a:r>
              <a:rPr lang="en-US" sz="7200" dirty="0"/>
              <a:t>I</a:t>
            </a:r>
            <a:r>
              <a:rPr lang="en-US" sz="7200" dirty="0" smtClean="0"/>
              <a:t>nactive </a:t>
            </a:r>
            <a:r>
              <a:rPr lang="en-US" sz="7200" dirty="0"/>
              <a:t>(&lt; </a:t>
            </a:r>
            <a:r>
              <a:rPr lang="en-US" sz="7200" dirty="0" smtClean="0"/>
              <a:t>1)</a:t>
            </a:r>
          </a:p>
          <a:p>
            <a:pPr marL="936900" lvl="2" indent="-342900"/>
            <a:r>
              <a:rPr lang="en-US" sz="7200" dirty="0"/>
              <a:t>I</a:t>
            </a:r>
            <a:r>
              <a:rPr lang="en-US" sz="7200" dirty="0" smtClean="0"/>
              <a:t>nsufficiently </a:t>
            </a:r>
            <a:r>
              <a:rPr lang="en-US" sz="7200" dirty="0"/>
              <a:t>active (</a:t>
            </a:r>
            <a:r>
              <a:rPr lang="en-US" sz="7200" dirty="0" smtClean="0"/>
              <a:t>1-10)</a:t>
            </a:r>
          </a:p>
          <a:p>
            <a:pPr marL="936900" lvl="2" indent="-342900"/>
            <a:r>
              <a:rPr lang="en-US" sz="7200" dirty="0"/>
              <a:t>S</a:t>
            </a:r>
            <a:r>
              <a:rPr lang="en-US" sz="7200" dirty="0" smtClean="0"/>
              <a:t>ufficiently </a:t>
            </a:r>
            <a:r>
              <a:rPr lang="en-US" sz="7200" dirty="0"/>
              <a:t>active (</a:t>
            </a:r>
            <a:r>
              <a:rPr lang="en-US" sz="7200" dirty="0" smtClean="0"/>
              <a:t>11-19)</a:t>
            </a:r>
          </a:p>
          <a:p>
            <a:pPr marL="936900" lvl="2" indent="-342900"/>
            <a:r>
              <a:rPr lang="en-US" sz="7200" dirty="0"/>
              <a:t>H</a:t>
            </a:r>
            <a:r>
              <a:rPr lang="en-US" sz="7200" dirty="0" smtClean="0"/>
              <a:t>ighly </a:t>
            </a:r>
            <a:r>
              <a:rPr lang="en-US" sz="7200" dirty="0"/>
              <a:t>active (&gt;=20</a:t>
            </a:r>
            <a:r>
              <a:rPr lang="en-US" sz="7200" dirty="0" smtClean="0"/>
              <a:t>).  </a:t>
            </a:r>
          </a:p>
          <a:p>
            <a:pPr marL="594000" lvl="2" indent="0">
              <a:buNone/>
            </a:pPr>
            <a:endParaRPr lang="en-US" sz="2400" dirty="0" smtClean="0"/>
          </a:p>
          <a:p>
            <a:pPr marL="0" indent="0">
              <a:buNone/>
            </a:pPr>
            <a:r>
              <a:rPr lang="en-US" sz="8000" dirty="0" smtClean="0">
                <a:solidFill>
                  <a:schemeClr val="accent2"/>
                </a:solidFill>
              </a:rPr>
              <a:t>Results:</a:t>
            </a:r>
          </a:p>
          <a:p>
            <a:r>
              <a:rPr lang="en-US" sz="7200" dirty="0"/>
              <a:t>D</a:t>
            </a:r>
            <a:r>
              <a:rPr lang="en-US" sz="7200" dirty="0" smtClean="0"/>
              <a:t>ose-response </a:t>
            </a:r>
            <a:r>
              <a:rPr lang="en-US" sz="7200" dirty="0"/>
              <a:t>was seen for the effects of physical activity </a:t>
            </a:r>
            <a:r>
              <a:rPr lang="en-US" sz="7200" dirty="0" smtClean="0"/>
              <a:t>level</a:t>
            </a:r>
          </a:p>
          <a:p>
            <a:r>
              <a:rPr lang="en-US" sz="7200" dirty="0"/>
              <a:t>N</a:t>
            </a:r>
            <a:r>
              <a:rPr lang="en-US" sz="7200" dirty="0" smtClean="0"/>
              <a:t>o </a:t>
            </a:r>
            <a:r>
              <a:rPr lang="en-US" sz="7200" dirty="0"/>
              <a:t>significant differences between the sufficiently active and highly active groups when it came to the impact on depressive symptoms and emotional </a:t>
            </a:r>
            <a:r>
              <a:rPr lang="en-US" sz="7200" dirty="0" smtClean="0"/>
              <a:t>well-being.</a:t>
            </a:r>
          </a:p>
          <a:p>
            <a:r>
              <a:rPr lang="en-US" sz="7200" dirty="0" smtClean="0"/>
              <a:t>They </a:t>
            </a:r>
            <a:r>
              <a:rPr lang="en-US" sz="7200" dirty="0"/>
              <a:t>theorize that the dose-response reaches a plateau at the equivalent of 30 minutes of (almost) daily aerobic activity.</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3966417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&amp; Stress</a:t>
            </a:r>
            <a:endParaRPr lang="en-US" sz="4000" dirty="0"/>
          </a:p>
        </p:txBody>
      </p:sp>
      <p:sp>
        <p:nvSpPr>
          <p:cNvPr id="9" name="Content Placeholder 8"/>
          <p:cNvSpPr>
            <a:spLocks noGrp="1"/>
          </p:cNvSpPr>
          <p:nvPr>
            <p:ph idx="1"/>
          </p:nvPr>
        </p:nvSpPr>
        <p:spPr>
          <a:xfrm>
            <a:off x="581192" y="2180496"/>
            <a:ext cx="11029615" cy="4550504"/>
          </a:xfrm>
        </p:spPr>
        <p:txBody>
          <a:bodyPr anchor="t">
            <a:normAutofit fontScale="70000" lnSpcReduction="20000"/>
          </a:bodyPr>
          <a:lstStyle/>
          <a:p>
            <a:pPr marL="0" lvl="2" indent="0" defTabSz="914400">
              <a:spcBef>
                <a:spcPts val="0"/>
              </a:spcBef>
              <a:spcAft>
                <a:spcPts val="0"/>
              </a:spcAft>
              <a:buClrTx/>
              <a:buSzTx/>
              <a:buNone/>
            </a:pPr>
            <a:r>
              <a:rPr lang="en-US" sz="2800" u="sng" dirty="0" smtClean="0">
                <a:solidFill>
                  <a:schemeClr val="accent2"/>
                </a:solidFill>
              </a:rPr>
              <a:t>Manger </a:t>
            </a:r>
            <a:r>
              <a:rPr lang="en-US" sz="2800" u="sng" dirty="0">
                <a:solidFill>
                  <a:schemeClr val="accent2"/>
                </a:solidFill>
              </a:rPr>
              <a:t>and Motta </a:t>
            </a:r>
            <a:r>
              <a:rPr lang="en-US" sz="2800" dirty="0"/>
              <a:t>(2005</a:t>
            </a:r>
            <a:r>
              <a:rPr lang="en-US" sz="2800" dirty="0" smtClean="0"/>
              <a:t>): </a:t>
            </a:r>
          </a:p>
          <a:p>
            <a:pPr marL="342000" lvl="3" indent="0" defTabSz="914400">
              <a:spcBef>
                <a:spcPts val="0"/>
              </a:spcBef>
              <a:spcAft>
                <a:spcPts val="0"/>
              </a:spcAft>
              <a:buClrTx/>
              <a:buSzTx/>
              <a:buNone/>
            </a:pPr>
            <a:r>
              <a:rPr lang="en-US" sz="2600" dirty="0"/>
              <a:t>A</a:t>
            </a:r>
            <a:r>
              <a:rPr lang="en-US" sz="2600" dirty="0" smtClean="0"/>
              <a:t> </a:t>
            </a:r>
            <a:r>
              <a:rPr lang="en-US" sz="2600" dirty="0"/>
              <a:t>12-session aerobic exercise intervention improved the symptoms of PTSD, anxiety, and depression.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Puterman</a:t>
            </a:r>
            <a:r>
              <a:rPr lang="en-US" sz="2800" u="sng" dirty="0" smtClean="0">
                <a:solidFill>
                  <a:schemeClr val="accent2"/>
                </a:solidFill>
              </a:rPr>
              <a:t> </a:t>
            </a:r>
            <a:r>
              <a:rPr lang="en-US" sz="2800" u="sng" dirty="0">
                <a:solidFill>
                  <a:schemeClr val="accent2"/>
                </a:solidFill>
              </a:rPr>
              <a:t>et al. </a:t>
            </a:r>
            <a:r>
              <a:rPr lang="en-US" sz="2800" dirty="0"/>
              <a:t>(2010</a:t>
            </a:r>
            <a:r>
              <a:rPr lang="en-US" sz="2800" dirty="0" smtClean="0"/>
              <a:t>):</a:t>
            </a:r>
          </a:p>
          <a:p>
            <a:pPr marL="799200" lvl="3" indent="-457200" defTabSz="914400">
              <a:spcBef>
                <a:spcPts val="0"/>
              </a:spcBef>
              <a:spcAft>
                <a:spcPts val="0"/>
              </a:spcAft>
              <a:buClrTx/>
              <a:buSzTx/>
            </a:pPr>
            <a:r>
              <a:rPr lang="en-US" sz="2600" dirty="0"/>
              <a:t>S</a:t>
            </a:r>
            <a:r>
              <a:rPr lang="en-US" sz="2600" dirty="0" smtClean="0"/>
              <a:t>ignificant </a:t>
            </a:r>
            <a:r>
              <a:rPr lang="en-US" sz="2600" dirty="0"/>
              <a:t>moderating effect of exercise on the impact of perceived stress levels on telomere length. </a:t>
            </a:r>
            <a:endParaRPr lang="en-US" sz="2600" dirty="0" smtClean="0"/>
          </a:p>
          <a:p>
            <a:pPr marL="799200" lvl="3" indent="-457200" defTabSz="914400">
              <a:spcBef>
                <a:spcPts val="0"/>
              </a:spcBef>
              <a:spcAft>
                <a:spcPts val="0"/>
              </a:spcAft>
              <a:buClrTx/>
              <a:buSzTx/>
            </a:pPr>
            <a:endParaRPr lang="en-US" sz="2600" dirty="0"/>
          </a:p>
          <a:p>
            <a:pPr marL="799200" lvl="3" indent="-457200" defTabSz="914400">
              <a:spcBef>
                <a:spcPts val="0"/>
              </a:spcBef>
              <a:spcAft>
                <a:spcPts val="0"/>
              </a:spcAft>
              <a:buClrTx/>
              <a:buSzTx/>
            </a:pPr>
            <a:r>
              <a:rPr lang="en-US" sz="2600" dirty="0" smtClean="0"/>
              <a:t>These </a:t>
            </a:r>
            <a:r>
              <a:rPr lang="en-US" sz="2600" dirty="0"/>
              <a:t>researchers concluded that: “Vigorous physical activity appears to protect those experiencing high stress by buffering its relationship with telomere length” (pg. 1).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VanKim</a:t>
            </a:r>
            <a:r>
              <a:rPr lang="en-US" sz="2800" u="sng" dirty="0" smtClean="0">
                <a:solidFill>
                  <a:schemeClr val="accent2"/>
                </a:solidFill>
              </a:rPr>
              <a:t> </a:t>
            </a:r>
            <a:r>
              <a:rPr lang="en-US" sz="2800" u="sng" dirty="0">
                <a:solidFill>
                  <a:schemeClr val="accent2"/>
                </a:solidFill>
              </a:rPr>
              <a:t>and Nelson </a:t>
            </a:r>
            <a:r>
              <a:rPr lang="en-US" sz="2800" dirty="0"/>
              <a:t>(2013</a:t>
            </a:r>
            <a:r>
              <a:rPr lang="en-US" sz="2800" dirty="0" smtClean="0"/>
              <a:t>): </a:t>
            </a:r>
          </a:p>
          <a:p>
            <a:pPr marL="342000" lvl="3" indent="0" defTabSz="914400">
              <a:spcBef>
                <a:spcPts val="0"/>
              </a:spcBef>
              <a:spcAft>
                <a:spcPts val="0"/>
              </a:spcAft>
              <a:buClrTx/>
              <a:buSzTx/>
              <a:buNone/>
            </a:pPr>
            <a:r>
              <a:rPr lang="en-US" sz="2600" dirty="0" smtClean="0"/>
              <a:t>In a </a:t>
            </a:r>
            <a:r>
              <a:rPr lang="en-US" sz="2600" dirty="0"/>
              <a:t>sample of over 14,000 undergraduate students, participants who were most physically active were less likely to be stressed or have poor mental health. </a:t>
            </a:r>
            <a:endParaRPr lang="en-US" sz="2600" dirty="0" smtClean="0"/>
          </a:p>
          <a:p>
            <a:endParaRPr lang="en-US" sz="2800" dirty="0" smtClean="0"/>
          </a:p>
          <a:p>
            <a:pPr marL="0" indent="0">
              <a:buNone/>
            </a:pPr>
            <a:r>
              <a:rPr lang="en-US" sz="2800" u="sng" dirty="0" smtClean="0">
                <a:solidFill>
                  <a:schemeClr val="accent2"/>
                </a:solidFill>
              </a:rPr>
              <a:t>Shephard</a:t>
            </a:r>
            <a:r>
              <a:rPr lang="en-US" sz="2800" dirty="0" smtClean="0"/>
              <a:t> </a:t>
            </a:r>
            <a:r>
              <a:rPr lang="en-US" sz="2800" dirty="0"/>
              <a:t>(1996</a:t>
            </a:r>
            <a:r>
              <a:rPr lang="en-US" sz="2800" dirty="0" smtClean="0"/>
              <a:t>):</a:t>
            </a:r>
          </a:p>
          <a:p>
            <a:pPr marL="324000" lvl="1" indent="0">
              <a:buNone/>
            </a:pPr>
            <a:r>
              <a:rPr lang="en-US" sz="2600" dirty="0"/>
              <a:t>P</a:t>
            </a:r>
            <a:r>
              <a:rPr lang="en-US" sz="2600" dirty="0" smtClean="0"/>
              <a:t>roposed </a:t>
            </a:r>
            <a:r>
              <a:rPr lang="en-US" sz="2600" dirty="0"/>
              <a:t>an explanation for the observed impact of physical activity on achievement, arguing that exercise promotes attention by reducing boredom and increasing arousal. He also raised the possibility that self-esteem may play a role, but argued it is an unlikely explanation in his research given the conditions of his study.  </a:t>
            </a:r>
          </a:p>
          <a:p>
            <a:pPr marL="0" lvl="0" indent="0" defTabSz="914400">
              <a:spcBef>
                <a:spcPts val="0"/>
              </a:spcBef>
              <a:spcAft>
                <a:spcPts val="0"/>
              </a:spcAft>
              <a:buClrTx/>
              <a:buSzTx/>
              <a:buNone/>
              <a:defRPr/>
            </a:pPr>
            <a:endParaRPr lang="en-US" sz="2800" dirty="0"/>
          </a:p>
          <a:p>
            <a:pPr marL="0" lvl="2" indent="0" defTabSz="914400">
              <a:spcBef>
                <a:spcPts val="0"/>
              </a:spcBef>
              <a:spcAft>
                <a:spcPts val="0"/>
              </a:spcAft>
              <a:buClrTx/>
              <a:buSzTx/>
              <a:buNone/>
            </a:pPr>
            <a:endParaRPr lang="en-US" sz="2800" dirty="0"/>
          </a:p>
        </p:txBody>
      </p:sp>
    </p:spTree>
    <p:extLst>
      <p:ext uri="{BB962C8B-B14F-4D97-AF65-F5344CB8AC3E}">
        <p14:creationId xmlns:p14="http://schemas.microsoft.com/office/powerpoint/2010/main" val="12535706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Current Study</a:t>
            </a:r>
            <a:endParaRPr lang="en-US" sz="4000" dirty="0"/>
          </a:p>
        </p:txBody>
      </p:sp>
      <p:sp>
        <p:nvSpPr>
          <p:cNvPr id="9" name="Content Placeholder 8"/>
          <p:cNvSpPr>
            <a:spLocks noGrp="1"/>
          </p:cNvSpPr>
          <p:nvPr>
            <p:ph idx="1"/>
          </p:nvPr>
        </p:nvSpPr>
        <p:spPr>
          <a:xfrm>
            <a:off x="581192" y="2180496"/>
            <a:ext cx="11029615" cy="4347304"/>
          </a:xfrm>
        </p:spPr>
        <p:txBody>
          <a:bodyPr anchor="t">
            <a:noAutofit/>
          </a:bodyPr>
          <a:lstStyle/>
          <a:p>
            <a:r>
              <a:rPr lang="en-US" sz="2400" dirty="0"/>
              <a:t>The current study </a:t>
            </a:r>
            <a:r>
              <a:rPr lang="en-US" sz="2400" dirty="0" smtClean="0"/>
              <a:t>investigates </a:t>
            </a:r>
            <a:r>
              <a:rPr lang="en-US" sz="2400" dirty="0"/>
              <a:t>how </a:t>
            </a:r>
            <a:r>
              <a:rPr lang="en-US" sz="2400" dirty="0" smtClean="0"/>
              <a:t>the </a:t>
            </a:r>
            <a:r>
              <a:rPr lang="en-US" sz="2400" dirty="0"/>
              <a:t>self-care practices of sleep hygiene and physical activity moderate the relationship between stress and academic engagement.  </a:t>
            </a:r>
            <a:endParaRPr lang="en-US" sz="2400" dirty="0" smtClean="0"/>
          </a:p>
          <a:p>
            <a:r>
              <a:rPr lang="en-US" sz="2400" dirty="0" smtClean="0"/>
              <a:t>Research </a:t>
            </a:r>
            <a:r>
              <a:rPr lang="en-US" sz="2400" dirty="0"/>
              <a:t>has shown that academic engagement is correlated with positive outcomes for achievement and school completion (Finn &amp; Rock, 1997; </a:t>
            </a:r>
            <a:r>
              <a:rPr lang="en-US" sz="2400" dirty="0" err="1"/>
              <a:t>Fredricks</a:t>
            </a:r>
            <a:r>
              <a:rPr lang="en-US" sz="2400" dirty="0"/>
              <a:t>, </a:t>
            </a:r>
            <a:r>
              <a:rPr lang="en-US" sz="2400" dirty="0" err="1"/>
              <a:t>Blumenfeld</a:t>
            </a:r>
            <a:r>
              <a:rPr lang="en-US" sz="2400" dirty="0"/>
              <a:t>, Paris, 2004).  </a:t>
            </a:r>
            <a:endParaRPr lang="en-US" sz="2400" dirty="0" smtClean="0"/>
          </a:p>
          <a:p>
            <a:r>
              <a:rPr lang="en-US" sz="2400" dirty="0" smtClean="0"/>
              <a:t>Stressful </a:t>
            </a:r>
            <a:r>
              <a:rPr lang="en-US" sz="2400" dirty="0"/>
              <a:t>Life Events have been implicated in hindering various aspects of academic engagement, including specifically achievement.  </a:t>
            </a:r>
            <a:endParaRPr lang="en-US" sz="2400" dirty="0" smtClean="0"/>
          </a:p>
          <a:p>
            <a:r>
              <a:rPr lang="en-US" sz="2400" dirty="0" smtClean="0"/>
              <a:t>Can </a:t>
            </a:r>
            <a:r>
              <a:rPr lang="en-US" sz="2400" dirty="0"/>
              <a:t>the impact of other protective factors such as positive sleep behaviors and regular </a:t>
            </a:r>
            <a:r>
              <a:rPr lang="en-US" sz="2400" dirty="0" smtClean="0"/>
              <a:t>exercise </a:t>
            </a:r>
            <a:r>
              <a:rPr lang="en-US" sz="2400" dirty="0"/>
              <a:t>improve academic engagement for university students who are experiencing elevated levels of </a:t>
            </a:r>
            <a:r>
              <a:rPr lang="en-US" sz="2400" dirty="0" smtClean="0"/>
              <a:t>stress?</a:t>
            </a:r>
            <a:endParaRPr lang="en-US" sz="2400" dirty="0"/>
          </a:p>
        </p:txBody>
      </p:sp>
    </p:spTree>
    <p:extLst>
      <p:ext uri="{BB962C8B-B14F-4D97-AF65-F5344CB8AC3E}">
        <p14:creationId xmlns:p14="http://schemas.microsoft.com/office/powerpoint/2010/main" val="1341180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stressful life events on academic engagement in undergraduate college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1</a:t>
            </a:r>
            <a:r>
              <a:rPr lang="en-US" sz="2800" dirty="0">
                <a:solidFill>
                  <a:schemeClr val="accent6"/>
                </a:solidFill>
                <a:latin typeface="Times New Roman" charset="0"/>
                <a:ea typeface="Times New Roman" charset="0"/>
                <a:cs typeface="Times New Roman" charset="0"/>
              </a:rPr>
              <a:t>:</a:t>
            </a:r>
            <a:r>
              <a:rPr lang="en-US" sz="2800" dirty="0">
                <a:latin typeface="Times New Roman" charset="0"/>
                <a:ea typeface="Times New Roman" charset="0"/>
                <a:cs typeface="Times New Roman" charset="0"/>
              </a:rPr>
              <a:t> </a:t>
            </a:r>
            <a:r>
              <a:rPr lang="en-US" sz="2800" dirty="0" smtClean="0">
                <a:latin typeface="Times New Roman" charset="0"/>
                <a:ea typeface="Times New Roman" charset="0"/>
                <a:cs typeface="Times New Roman" charset="0"/>
              </a:rPr>
              <a:t>I </a:t>
            </a:r>
            <a:r>
              <a:rPr lang="en-US" sz="2800" dirty="0">
                <a:latin typeface="Times New Roman" charset="0"/>
                <a:ea typeface="Times New Roman" charset="0"/>
                <a:cs typeface="Times New Roman" charset="0"/>
              </a:rPr>
              <a:t>hypothesize that increased levels of life stressors will be associated with lower levels of academic engagement.  Specifically, I hypothesize that academic engagement as measured by SCEQ will be lower in undergraduate students who experience a greater number of stressful life events as determined by USQ. </a:t>
            </a:r>
          </a:p>
        </p:txBody>
      </p:sp>
    </p:spTree>
    <p:extLst>
      <p:ext uri="{BB962C8B-B14F-4D97-AF65-F5344CB8AC3E}">
        <p14:creationId xmlns:p14="http://schemas.microsoft.com/office/powerpoint/2010/main" val="17441620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r>
              <a:rPr lang="en-US" sz="3200" dirty="0">
                <a:latin typeface="Times New Roman" charset="0"/>
                <a:ea typeface="Times New Roman" charset="0"/>
                <a:cs typeface="Times New Roman" charset="0"/>
              </a:rPr>
              <a:t> </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will 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will have the largest effect on both the skills engagement and the performance engagement factors since these factors are based in executive functioning and achievement, areas that have shown consistent links in the literature to impaired sleep.</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01217161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will be mitigated 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will show the greatest moderating 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physical activity on 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815882"/>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increased levels of exercise (based on number of days per week) for strenuous exercise will be associated with higher levels of Academic Engagement; most specifically for the participation factor.</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1674086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539430"/>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students with higher levels of stressful life events will experience lower academic engagement, specifically in the area of participation, if they show low levels of physical activity. Due to the fact that the positive impacts of exercise seem to be based on a dosage-threshold, I postulate that high levels of strenuous activity will mitigate the effect of stressful life events on academic engagement.</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8038721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influence of the effects 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impact academic engagement will be 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err="1"/>
              <a:t>Handelsman</a:t>
            </a:r>
            <a:r>
              <a:rPr lang="en-US" dirty="0"/>
              <a:t>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b="1" dirty="0">
                <a:latin typeface="Times New Roman" charset="0"/>
                <a:ea typeface="Times New Roman" charset="0"/>
                <a:cs typeface="Times New Roman" charset="0"/>
              </a:rPr>
              <a:t>203 undergraduate students who were part of the educational psychology research pool at a large southeastern university</a:t>
            </a:r>
            <a:r>
              <a:rPr lang="en-US" b="1" dirty="0">
                <a:latin typeface="Times New Roman" charset="0"/>
                <a:ea typeface="Times New Roman" charset="0"/>
                <a:cs typeface="Times New Roman" charset="0"/>
              </a:rPr>
              <a:t>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159 female, 44 </a:t>
            </a:r>
            <a:r>
              <a:rPr lang="en-US" b="1" dirty="0">
                <a:latin typeface="Times New Roman" charset="0"/>
                <a:ea typeface="Times New Roman" charset="0"/>
                <a:cs typeface="Times New Roman" charset="0"/>
              </a:rPr>
              <a:t>male. </a:t>
            </a:r>
            <a:endParaRPr lang="en-US" b="1" dirty="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50 </a:t>
            </a:r>
            <a:r>
              <a:rPr lang="en-US" b="1" dirty="0">
                <a:latin typeface="Times New Roman" charset="0"/>
                <a:ea typeface="Times New Roman" charset="0"/>
                <a:cs typeface="Times New Roman" charset="0"/>
              </a:rPr>
              <a:t>freshmen, 51 sophomores, 56 juniors, and 44 seniors.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10 “Asian,” 40 </a:t>
            </a:r>
            <a:r>
              <a:rPr lang="en-US" b="1" dirty="0">
                <a:latin typeface="Times New Roman" charset="0"/>
                <a:ea typeface="Times New Roman" charset="0"/>
                <a:cs typeface="Times New Roman" charset="0"/>
              </a:rPr>
              <a:t>endorsed “Black,” 23 endorsed “Hispanic,” 129 endorsed “White,” and </a:t>
            </a:r>
            <a:r>
              <a:rPr lang="en-US" b="1" dirty="0">
                <a:latin typeface="Times New Roman" charset="0"/>
                <a:ea typeface="Times New Roman" charset="0"/>
                <a:cs typeface="Times New Roman" charset="0"/>
              </a:rPr>
              <a:t>9</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endorsed “Biracial.”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18-19-years-old </a:t>
            </a:r>
            <a:r>
              <a:rPr lang="en-US" b="1" dirty="0">
                <a:latin typeface="Times New Roman" charset="0"/>
                <a:ea typeface="Times New Roman" charset="0"/>
                <a:cs typeface="Times New Roman" charset="0"/>
              </a:rPr>
              <a:t>(</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88</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20-21 (</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a:t>
            </a:r>
            <a:r>
              <a:rPr lang="en-US" b="1" dirty="0" smtClean="0">
                <a:latin typeface="Times New Roman" charset="0"/>
                <a:ea typeface="Times New Roman" charset="0"/>
                <a:cs typeface="Times New Roman" charset="0"/>
              </a:rPr>
              <a:t>88), 22-25 (N = 25), </a:t>
            </a:r>
            <a:r>
              <a:rPr lang="en-US" b="1" dirty="0">
                <a:latin typeface="Times New Roman" charset="0"/>
                <a:ea typeface="Times New Roman" charset="0"/>
                <a:cs typeface="Times New Roman" charset="0"/>
              </a:rPr>
              <a:t>26-30 </a:t>
            </a:r>
            <a:r>
              <a:rPr lang="en-US" b="1" dirty="0" smtClean="0">
                <a:latin typeface="Times New Roman" charset="0"/>
                <a:ea typeface="Times New Roman" charset="0"/>
                <a:cs typeface="Times New Roman" charset="0"/>
              </a:rPr>
              <a:t>(N = 0), and </a:t>
            </a:r>
            <a:r>
              <a:rPr lang="en-US" b="1" dirty="0">
                <a:latin typeface="Times New Roman" charset="0"/>
                <a:ea typeface="Times New Roman" charset="0"/>
                <a:cs typeface="Times New Roman" charset="0"/>
              </a:rPr>
              <a:t>31 </a:t>
            </a:r>
            <a:r>
              <a:rPr lang="en-US" b="1" dirty="0" smtClean="0">
                <a:latin typeface="Times New Roman" charset="0"/>
                <a:ea typeface="Times New Roman" charset="0"/>
                <a:cs typeface="Times New Roman" charset="0"/>
              </a:rPr>
              <a:t>and above (N = 2). </a:t>
            </a:r>
            <a:endParaRPr lang="en-US"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endParaRPr lang="en-US" sz="50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university.</a:t>
            </a:r>
            <a:r>
              <a:rPr lang="en-US" sz="5000" dirty="0">
                <a:latin typeface="Times New Roman" charset="0"/>
                <a:ea typeface="Times New Roman" charset="0"/>
                <a:cs typeface="Times New Roman" charset="0"/>
              </a:rPr>
              <a:t>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a:t>
            </a:r>
            <a:r>
              <a:rPr lang="en-US" sz="1600" b="1" dirty="0">
                <a:solidFill>
                  <a:schemeClr val="accent1"/>
                </a:solidFill>
              </a:rPr>
              <a:t>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a:t>
            </a:r>
            <a:r>
              <a:rPr lang="en-US" sz="1600" b="1" dirty="0" err="1" smtClean="0">
                <a:solidFill>
                  <a:schemeClr val="accent1"/>
                </a:solidFill>
              </a:rPr>
              <a:t>Handelsman</a:t>
            </a:r>
            <a:r>
              <a:rPr lang="en-US" sz="1600" b="1" dirty="0" smtClean="0">
                <a:solidFill>
                  <a:schemeClr val="accent1"/>
                </a:solidFill>
              </a:rPr>
              <a:t>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endParaRPr lang="en-US" sz="1600" b="1" dirty="0">
              <a:solidFill>
                <a:schemeClr val="accent1"/>
              </a:solidFill>
            </a:endParaRP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lvl="3" defTabSz="914400">
              <a:spcBef>
                <a:spcPts val="0"/>
              </a:spcBef>
              <a:spcAft>
                <a:spcPts val="0"/>
              </a:spcAft>
              <a:buClrTx/>
              <a:buSzTx/>
            </a:pPr>
            <a:r>
              <a:rPr lang="en-US" sz="3000" dirty="0" smtClean="0">
                <a:solidFill>
                  <a:schemeClr val="accent2"/>
                </a:solidFill>
                <a:latin typeface="Times New Roman" charset="0"/>
                <a:ea typeface="Times New Roman" charset="0"/>
                <a:cs typeface="Times New Roman" charset="0"/>
              </a:rPr>
              <a:t>Look for relationships between demographic variables and academic engagement using contrast coding.</a:t>
            </a: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16100"/>
            <a:ext cx="11029615" cy="48641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1: </a:t>
            </a:r>
            <a:r>
              <a:rPr lang="en-US" sz="3600" b="1" dirty="0">
                <a:latin typeface="Times New Roman" charset="0"/>
                <a:ea typeface="Times New Roman" charset="0"/>
                <a:cs typeface="Times New Roman" charset="0"/>
              </a:rPr>
              <a:t>What are the effects of </a:t>
            </a:r>
            <a:r>
              <a:rPr lang="en-US" sz="3600" b="1" dirty="0" smtClean="0">
                <a:latin typeface="Times New Roman" charset="0"/>
                <a:ea typeface="Times New Roman" charset="0"/>
                <a:cs typeface="Times New Roman" charset="0"/>
              </a:rPr>
              <a:t>	stressful </a:t>
            </a:r>
            <a:r>
              <a:rPr lang="en-US" sz="3600" b="1" dirty="0">
                <a:latin typeface="Times New Roman" charset="0"/>
                <a:ea typeface="Times New Roman" charset="0"/>
                <a:cs typeface="Times New Roman" charset="0"/>
              </a:rPr>
              <a:t>life events on academic engagement in </a:t>
            </a:r>
            <a:r>
              <a:rPr lang="en-US" sz="3600" b="1" dirty="0" smtClean="0">
                <a:latin typeface="Times New Roman" charset="0"/>
                <a:ea typeface="Times New Roman" charset="0"/>
                <a:cs typeface="Times New Roman" charset="0"/>
              </a:rPr>
              <a:t>	undergraduate </a:t>
            </a:r>
            <a:r>
              <a:rPr lang="en-US" sz="3600" b="1" dirty="0">
                <a:latin typeface="Times New Roman" charset="0"/>
                <a:ea typeface="Times New Roman" charset="0"/>
                <a:cs typeface="Times New Roman" charset="0"/>
              </a:rPr>
              <a:t>college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1: </a:t>
            </a:r>
            <a:r>
              <a:rPr lang="en-US" sz="3200" dirty="0">
                <a:latin typeface="Times New Roman" charset="0"/>
                <a:ea typeface="Times New Roman" charset="0"/>
                <a:cs typeface="Times New Roman" charset="0"/>
              </a:rPr>
              <a:t>A simple linear regression will be </a:t>
            </a:r>
            <a:r>
              <a:rPr lang="en-US" sz="3200" dirty="0" smtClean="0">
                <a:latin typeface="Times New Roman" charset="0"/>
                <a:ea typeface="Times New Roman" charset="0"/>
                <a:cs typeface="Times New Roman" charset="0"/>
              </a:rPr>
              <a:t>	performed </a:t>
            </a:r>
            <a:r>
              <a:rPr lang="en-US" sz="3200" dirty="0">
                <a:latin typeface="Times New Roman" charset="0"/>
                <a:ea typeface="Times New Roman" charset="0"/>
                <a:cs typeface="Times New Roman" charset="0"/>
              </a:rPr>
              <a:t>to determine the association between stress </a:t>
            </a:r>
            <a:r>
              <a:rPr lang="en-US" sz="3200" dirty="0" smtClean="0">
                <a:latin typeface="Times New Roman" charset="0"/>
                <a:ea typeface="Times New Roman" charset="0"/>
                <a:cs typeface="Times New Roman" charset="0"/>
              </a:rPr>
              <a:t>and 	both </a:t>
            </a:r>
            <a:r>
              <a:rPr lang="en-US" sz="3200" dirty="0">
                <a:latin typeface="Times New Roman" charset="0"/>
                <a:ea typeface="Times New Roman" charset="0"/>
                <a:cs typeface="Times New Roman" charset="0"/>
              </a:rPr>
              <a:t>overall engagement and each of the four </a:t>
            </a:r>
            <a:r>
              <a:rPr lang="en-US" sz="3200" dirty="0" smtClean="0">
                <a:latin typeface="Times New Roman" charset="0"/>
                <a:ea typeface="Times New Roman" charset="0"/>
                <a:cs typeface="Times New Roman" charset="0"/>
              </a:rPr>
              <a:t>factors </a:t>
            </a:r>
            <a:r>
              <a:rPr lang="en-US" sz="3200" dirty="0">
                <a:latin typeface="Times New Roman" charset="0"/>
                <a:ea typeface="Times New Roman" charset="0"/>
                <a:cs typeface="Times New Roman" charset="0"/>
              </a:rPr>
              <a:t>of </a:t>
            </a:r>
            <a:r>
              <a:rPr lang="en-US" sz="3200" dirty="0" smtClean="0">
                <a:latin typeface="Times New Roman" charset="0"/>
                <a:ea typeface="Times New Roman" charset="0"/>
                <a:cs typeface="Times New Roman" charset="0"/>
              </a:rPr>
              <a:t>	engagement</a:t>
            </a:r>
            <a:r>
              <a:rPr lang="en-US" sz="32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79600"/>
            <a:ext cx="11029615" cy="48006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2: </a:t>
            </a:r>
            <a:r>
              <a:rPr lang="en-US" sz="3600" b="1" dirty="0">
                <a:latin typeface="Times New Roman" charset="0"/>
                <a:ea typeface="Times New Roman" charset="0"/>
                <a:cs typeface="Times New Roman" charset="0"/>
              </a:rPr>
              <a:t>What is the relationship </a:t>
            </a:r>
            <a:r>
              <a:rPr lang="en-US" sz="3600" b="1" dirty="0" smtClean="0">
                <a:latin typeface="Times New Roman" charset="0"/>
                <a:ea typeface="Times New Roman" charset="0"/>
                <a:cs typeface="Times New Roman" charset="0"/>
              </a:rPr>
              <a:t>	between </a:t>
            </a:r>
            <a:r>
              <a:rPr lang="en-US" sz="3600" b="1" dirty="0">
                <a:latin typeface="Times New Roman" charset="0"/>
                <a:ea typeface="Times New Roman" charset="0"/>
                <a:cs typeface="Times New Roman" charset="0"/>
              </a:rPr>
              <a:t>sleep </a:t>
            </a:r>
            <a:r>
              <a:rPr lang="en-US" sz="3600" b="1" dirty="0" smtClean="0">
                <a:latin typeface="Times New Roman" charset="0"/>
                <a:ea typeface="Times New Roman" charset="0"/>
                <a:cs typeface="Times New Roman" charset="0"/>
              </a:rPr>
              <a:t>hygiene </a:t>
            </a:r>
            <a:r>
              <a:rPr lang="en-US" sz="3600" b="1" dirty="0">
                <a:latin typeface="Times New Roman" charset="0"/>
                <a:ea typeface="Times New Roman" charset="0"/>
                <a:cs typeface="Times New Roman" charset="0"/>
              </a:rPr>
              <a:t>and academic </a:t>
            </a:r>
            <a:r>
              <a:rPr lang="en-US" sz="3600" b="1" dirty="0" smtClean="0">
                <a:latin typeface="Times New Roman" charset="0"/>
                <a:ea typeface="Times New Roman" charset="0"/>
                <a:cs typeface="Times New Roman" charset="0"/>
              </a:rPr>
              <a:t>engagement 	in </a:t>
            </a:r>
            <a:r>
              <a:rPr lang="en-US" sz="3600" b="1" dirty="0">
                <a:latin typeface="Times New Roman" charset="0"/>
                <a:ea typeface="Times New Roman" charset="0"/>
                <a:cs typeface="Times New Roman" charset="0"/>
              </a:rPr>
              <a:t>undergraduate students?</a:t>
            </a:r>
            <a:r>
              <a:rPr lang="en-US" sz="3600" dirty="0">
                <a:latin typeface="Times New Roman" charset="0"/>
                <a:ea typeface="Times New Roman" charset="0"/>
                <a:cs typeface="Times New Roman" charset="0"/>
              </a:rPr>
              <a:t> </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2: </a:t>
            </a:r>
            <a:r>
              <a:rPr lang="en-US" sz="3200" dirty="0">
                <a:latin typeface="Times New Roman" charset="0"/>
                <a:ea typeface="Times New Roman" charset="0"/>
                <a:cs typeface="Times New Roman" charset="0"/>
              </a:rPr>
              <a:t>I will use linear regression to </a:t>
            </a:r>
            <a:r>
              <a:rPr lang="en-US" sz="3200" dirty="0" smtClean="0">
                <a:latin typeface="Times New Roman" charset="0"/>
                <a:ea typeface="Times New Roman" charset="0"/>
                <a:cs typeface="Times New Roman" charset="0"/>
              </a:rPr>
              <a:t>separately 	model </a:t>
            </a:r>
            <a:r>
              <a:rPr lang="en-US" sz="3200" dirty="0">
                <a:latin typeface="Times New Roman" charset="0"/>
                <a:ea typeface="Times New Roman" charset="0"/>
                <a:cs typeface="Times New Roman" charset="0"/>
              </a:rPr>
              <a:t>the relationship between sleep </a:t>
            </a:r>
            <a:r>
              <a:rPr lang="en-US" sz="3200" dirty="0" smtClean="0">
                <a:latin typeface="Times New Roman" charset="0"/>
                <a:ea typeface="Times New Roman" charset="0"/>
                <a:cs typeface="Times New Roman" charset="0"/>
              </a:rPr>
              <a:t>hygiene </a:t>
            </a:r>
            <a:r>
              <a:rPr lang="en-US" sz="3200" dirty="0">
                <a:latin typeface="Times New Roman" charset="0"/>
                <a:ea typeface="Times New Roman" charset="0"/>
                <a:cs typeface="Times New Roman" charset="0"/>
              </a:rPr>
              <a:t>and both </a:t>
            </a:r>
            <a:r>
              <a:rPr lang="en-US" sz="3200" dirty="0" smtClean="0">
                <a:latin typeface="Times New Roman" charset="0"/>
                <a:ea typeface="Times New Roman" charset="0"/>
                <a:cs typeface="Times New Roman" charset="0"/>
              </a:rPr>
              <a:t>	overall </a:t>
            </a:r>
            <a:r>
              <a:rPr lang="en-US" sz="3200" dirty="0">
                <a:latin typeface="Times New Roman" charset="0"/>
                <a:ea typeface="Times New Roman" charset="0"/>
                <a:cs typeface="Times New Roman" charset="0"/>
              </a:rPr>
              <a:t>engagement and the </a:t>
            </a:r>
            <a:r>
              <a:rPr lang="en-US" sz="3200" dirty="0" smtClean="0">
                <a:latin typeface="Times New Roman" charset="0"/>
                <a:ea typeface="Times New Roman" charset="0"/>
                <a:cs typeface="Times New Roman" charset="0"/>
              </a:rPr>
              <a:t>four factors </a:t>
            </a:r>
            <a:r>
              <a:rPr lang="en-US" sz="3200" dirty="0">
                <a:latin typeface="Times New Roman" charset="0"/>
                <a:ea typeface="Times New Roman" charset="0"/>
                <a:cs typeface="Times New Roman" charset="0"/>
              </a:rPr>
              <a:t>of engagement.</a:t>
            </a:r>
            <a:r>
              <a:rPr lang="en-US" sz="3200" dirty="0">
                <a:latin typeface="Times New Roman" charset="0"/>
                <a:ea typeface="Times New Roman" charset="0"/>
                <a:cs typeface="Times New Roman" charset="0"/>
              </a:rPr>
              <a:t> </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66900"/>
            <a:ext cx="11029615" cy="48133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3: </a:t>
            </a:r>
            <a:r>
              <a:rPr lang="en-US" sz="3600" b="1" dirty="0">
                <a:latin typeface="Times New Roman" charset="0"/>
                <a:ea typeface="Times New Roman" charset="0"/>
                <a:cs typeface="Times New Roman" charset="0"/>
              </a:rPr>
              <a:t>Does sleep hygiene moderate </a:t>
            </a:r>
            <a:r>
              <a:rPr lang="en-US" sz="3600" b="1" dirty="0" smtClean="0">
                <a:latin typeface="Times New Roman" charset="0"/>
                <a:ea typeface="Times New Roman" charset="0"/>
                <a:cs typeface="Times New Roman" charset="0"/>
              </a:rPr>
              <a:t>	the</a:t>
            </a:r>
            <a:r>
              <a:rPr lang="en-US" sz="3600" b="1" dirty="0">
                <a:latin typeface="Times New Roman" charset="0"/>
                <a:ea typeface="Times New Roman" charset="0"/>
                <a:cs typeface="Times New Roman" charset="0"/>
              </a:rPr>
              <a:t> </a:t>
            </a:r>
            <a:r>
              <a:rPr lang="en-US" sz="3600" b="1" dirty="0" smtClean="0">
                <a:latin typeface="Times New Roman" charset="0"/>
                <a:ea typeface="Times New Roman" charset="0"/>
                <a:cs typeface="Times New Roman" charset="0"/>
              </a:rPr>
              <a:t>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	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3: </a:t>
            </a:r>
            <a:r>
              <a:rPr lang="en-US" sz="3200" dirty="0">
                <a:latin typeface="Times New Roman" charset="0"/>
                <a:ea typeface="Times New Roman" charset="0"/>
                <a:cs typeface="Times New Roman" charset="0"/>
              </a:rPr>
              <a:t>I will evaluate this hypothesis using </a:t>
            </a:r>
            <a:r>
              <a:rPr lang="en-US" sz="3200" dirty="0" smtClean="0">
                <a:latin typeface="Times New Roman" charset="0"/>
                <a:ea typeface="Times New Roman" charset="0"/>
                <a:cs typeface="Times New Roman" charset="0"/>
              </a:rPr>
              <a:t>	a </a:t>
            </a:r>
            <a:r>
              <a:rPr lang="en-US" sz="3200" dirty="0" err="1">
                <a:latin typeface="Times New Roman" charset="0"/>
                <a:ea typeface="Times New Roman" charset="0"/>
                <a:cs typeface="Times New Roman" charset="0"/>
              </a:rPr>
              <a:t>moderational</a:t>
            </a:r>
            <a:r>
              <a:rPr lang="en-US" sz="3200" dirty="0">
                <a:latin typeface="Times New Roman" charset="0"/>
                <a:ea typeface="Times New Roman" charset="0"/>
                <a:cs typeface="Times New Roman" charset="0"/>
              </a:rPr>
              <a:t> model as outlined in Muller, Judd, and </a:t>
            </a:r>
            <a:r>
              <a:rPr lang="en-US" sz="3200" dirty="0" smtClean="0">
                <a:latin typeface="Times New Roman" charset="0"/>
                <a:ea typeface="Times New Roman" charset="0"/>
                <a:cs typeface="Times New Roman" charset="0"/>
              </a:rPr>
              <a:t>	</a:t>
            </a:r>
            <a:r>
              <a:rPr lang="en-US" sz="3200" dirty="0" err="1" smtClean="0">
                <a:latin typeface="Times New Roman" charset="0"/>
                <a:ea typeface="Times New Roman" charset="0"/>
                <a:cs typeface="Times New Roman" charset="0"/>
              </a:rPr>
              <a:t>Yzerbyt</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(2005).</a:t>
            </a:r>
            <a:r>
              <a:rPr lang="en-US" sz="3200" dirty="0">
                <a:latin typeface="Times New Roman" charset="0"/>
                <a:ea typeface="Times New Roman" charset="0"/>
                <a:cs typeface="Times New Roman" charset="0"/>
              </a:rPr>
              <a:t> </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890956"/>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4: </a:t>
            </a:r>
            <a:r>
              <a:rPr lang="en-US" sz="3600" b="1" dirty="0">
                <a:latin typeface="Times New Roman" charset="0"/>
                <a:ea typeface="Times New Roman" charset="0"/>
                <a:cs typeface="Times New Roman" charset="0"/>
              </a:rPr>
              <a:t>What are the effects of physical activity on </a:t>
            </a:r>
            <a:r>
              <a:rPr lang="en-US" sz="3600" b="1" dirty="0" smtClean="0">
                <a:latin typeface="Times New Roman" charset="0"/>
                <a:ea typeface="Times New Roman" charset="0"/>
                <a:cs typeface="Times New Roman" charset="0"/>
              </a:rPr>
              <a:t>	academic engagement </a:t>
            </a:r>
            <a:r>
              <a:rPr lang="en-US" sz="3600" b="1" dirty="0">
                <a:latin typeface="Times New Roman" charset="0"/>
                <a:ea typeface="Times New Roman" charset="0"/>
                <a:cs typeface="Times New Roman" charset="0"/>
              </a:rPr>
              <a:t>in undergraduate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4</a:t>
            </a:r>
            <a:r>
              <a:rPr lang="en-US" sz="3600" b="1" dirty="0" smtClean="0">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I will use linear regression </a:t>
            </a:r>
            <a:r>
              <a:rPr lang="en-US" sz="3600" dirty="0" smtClean="0">
                <a:latin typeface="Times New Roman" charset="0"/>
                <a:ea typeface="Times New Roman" charset="0"/>
                <a:cs typeface="Times New Roman" charset="0"/>
              </a:rPr>
              <a:t>combining </a:t>
            </a:r>
            <a:r>
              <a:rPr lang="en-US" sz="3600" dirty="0">
                <a:latin typeface="Times New Roman" charset="0"/>
                <a:ea typeface="Times New Roman" charset="0"/>
                <a:cs typeface="Times New Roman" charset="0"/>
              </a:rPr>
              <a:t>the scores </a:t>
            </a:r>
            <a:r>
              <a:rPr lang="en-US" sz="3600" dirty="0" smtClean="0">
                <a:latin typeface="Times New Roman" charset="0"/>
                <a:ea typeface="Times New Roman" charset="0"/>
                <a:cs typeface="Times New Roman" charset="0"/>
              </a:rPr>
              <a:t>	from </a:t>
            </a:r>
            <a:r>
              <a:rPr lang="en-US" sz="3600" dirty="0">
                <a:latin typeface="Times New Roman" charset="0"/>
                <a:ea typeface="Times New Roman" charset="0"/>
                <a:cs typeface="Times New Roman" charset="0"/>
              </a:rPr>
              <a:t>the three levels of </a:t>
            </a:r>
            <a:r>
              <a:rPr lang="en-US" sz="3600" dirty="0" smtClean="0">
                <a:latin typeface="Times New Roman" charset="0"/>
                <a:ea typeface="Times New Roman" charset="0"/>
                <a:cs typeface="Times New Roman" charset="0"/>
              </a:rPr>
              <a:t>physical </a:t>
            </a:r>
            <a:r>
              <a:rPr lang="en-US" sz="3600" dirty="0">
                <a:latin typeface="Times New Roman" charset="0"/>
                <a:ea typeface="Times New Roman" charset="0"/>
                <a:cs typeface="Times New Roman" charset="0"/>
              </a:rPr>
              <a:t>activity (strenuous, moderate, mild) </a:t>
            </a:r>
            <a:r>
              <a:rPr lang="en-US" sz="3600" dirty="0" smtClean="0">
                <a:latin typeface="Times New Roman" charset="0"/>
                <a:ea typeface="Times New Roman" charset="0"/>
                <a:cs typeface="Times New Roman" charset="0"/>
              </a:rPr>
              <a:t>	using </a:t>
            </a:r>
            <a:r>
              <a:rPr lang="en-US" sz="3600" dirty="0">
                <a:latin typeface="Times New Roman" charset="0"/>
                <a:ea typeface="Times New Roman" charset="0"/>
                <a:cs typeface="Times New Roman" charset="0"/>
              </a:rPr>
              <a:t>a weighted sum </a:t>
            </a:r>
            <a:r>
              <a:rPr lang="en-US" sz="3600" dirty="0" smtClean="0">
                <a:latin typeface="Times New Roman" charset="0"/>
                <a:ea typeface="Times New Roman" charset="0"/>
                <a:cs typeface="Times New Roman" charset="0"/>
              </a:rPr>
              <a:t>with </a:t>
            </a:r>
            <a:r>
              <a:rPr lang="en-US" sz="3600" dirty="0">
                <a:latin typeface="Times New Roman" charset="0"/>
                <a:ea typeface="Times New Roman" charset="0"/>
                <a:cs typeface="Times New Roman" charset="0"/>
              </a:rPr>
              <a:t>the individual weights outlined </a:t>
            </a:r>
            <a:r>
              <a:rPr lang="en-US" sz="3600" dirty="0" smtClean="0">
                <a:latin typeface="Times New Roman" charset="0"/>
                <a:ea typeface="Times New Roman" charset="0"/>
                <a:cs typeface="Times New Roman" charset="0"/>
              </a:rPr>
              <a:t>by Godin 	and Shephard </a:t>
            </a:r>
            <a:r>
              <a:rPr lang="en-US" sz="3600" dirty="0">
                <a:latin typeface="Times New Roman" charset="0"/>
                <a:ea typeface="Times New Roman" charset="0"/>
                <a:cs typeface="Times New Roman" charset="0"/>
              </a:rPr>
              <a:t>(1985).  Their formula attributes higher weights to </a:t>
            </a:r>
            <a:r>
              <a:rPr lang="en-US" sz="3600" dirty="0" smtClean="0">
                <a:latin typeface="Times New Roman" charset="0"/>
                <a:ea typeface="Times New Roman" charset="0"/>
                <a:cs typeface="Times New Roman" charset="0"/>
              </a:rPr>
              <a:t>	exercise of </a:t>
            </a:r>
            <a:r>
              <a:rPr lang="en-US" sz="3600" dirty="0">
                <a:latin typeface="Times New Roman" charset="0"/>
                <a:ea typeface="Times New Roman" charset="0"/>
                <a:cs typeface="Times New Roman" charset="0"/>
              </a:rPr>
              <a:t>greater intensity, which is consistent with the greater </a:t>
            </a:r>
            <a:r>
              <a:rPr lang="en-US" sz="3600" dirty="0" smtClean="0">
                <a:latin typeface="Times New Roman" charset="0"/>
                <a:ea typeface="Times New Roman" charset="0"/>
                <a:cs typeface="Times New Roman" charset="0"/>
              </a:rPr>
              <a:t>	impact </a:t>
            </a:r>
            <a:r>
              <a:rPr lang="en-US" sz="3600" dirty="0">
                <a:latin typeface="Times New Roman" charset="0"/>
                <a:ea typeface="Times New Roman" charset="0"/>
                <a:cs typeface="Times New Roman" charset="0"/>
              </a:rPr>
              <a:t>of </a:t>
            </a:r>
            <a:r>
              <a:rPr lang="en-US" sz="3600" dirty="0" smtClean="0">
                <a:latin typeface="Times New Roman" charset="0"/>
                <a:ea typeface="Times New Roman" charset="0"/>
                <a:cs typeface="Times New Roman" charset="0"/>
              </a:rPr>
              <a:t>high </a:t>
            </a:r>
            <a:r>
              <a:rPr lang="en-US" sz="3600" dirty="0">
                <a:latin typeface="Times New Roman" charset="0"/>
                <a:ea typeface="Times New Roman" charset="0"/>
                <a:cs typeface="Times New Roman" charset="0"/>
              </a:rPr>
              <a:t>intensity exercise previously documented (Coe et al., </a:t>
            </a:r>
            <a:r>
              <a:rPr lang="en-US" sz="3600" dirty="0" smtClean="0">
                <a:latin typeface="Times New Roman" charset="0"/>
                <a:ea typeface="Times New Roman" charset="0"/>
                <a:cs typeface="Times New Roman" charset="0"/>
              </a:rPr>
              <a:t>	2006</a:t>
            </a:r>
            <a:r>
              <a:rPr lang="en-US" sz="3600" dirty="0">
                <a:latin typeface="Times New Roman" charset="0"/>
                <a:ea typeface="Times New Roman" charset="0"/>
                <a:cs typeface="Times New Roman" charset="0"/>
              </a:rPr>
              <a:t>; </a:t>
            </a:r>
            <a:r>
              <a:rPr lang="en-US" sz="3600" dirty="0" smtClean="0">
                <a:latin typeface="Times New Roman" charset="0"/>
                <a:ea typeface="Times New Roman" charset="0"/>
                <a:cs typeface="Times New Roman" charset="0"/>
              </a:rPr>
              <a:t>	</a:t>
            </a:r>
            <a:r>
              <a:rPr lang="en-US" sz="3600" dirty="0" err="1" smtClean="0">
                <a:latin typeface="Times New Roman" charset="0"/>
                <a:ea typeface="Times New Roman" charset="0"/>
                <a:cs typeface="Times New Roman" charset="0"/>
              </a:rPr>
              <a:t>Fedewa</a:t>
            </a:r>
            <a:r>
              <a:rPr lang="en-US" sz="3600" dirty="0" smtClean="0">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&amp; </a:t>
            </a:r>
            <a:r>
              <a:rPr lang="en-US" sz="3600" dirty="0" err="1">
                <a:latin typeface="Times New Roman" charset="0"/>
                <a:ea typeface="Times New Roman" charset="0"/>
                <a:cs typeface="Times New Roman" charset="0"/>
              </a:rPr>
              <a:t>Ahn</a:t>
            </a:r>
            <a:r>
              <a:rPr lang="en-US" sz="3600" dirty="0">
                <a:latin typeface="Times New Roman" charset="0"/>
                <a:ea typeface="Times New Roman" charset="0"/>
                <a:cs typeface="Times New Roman" charset="0"/>
              </a:rPr>
              <a:t>, 2011). I will then model overall academic </a:t>
            </a:r>
            <a:r>
              <a:rPr lang="en-US" sz="3600" dirty="0" smtClean="0">
                <a:latin typeface="Times New Roman" charset="0"/>
                <a:ea typeface="Times New Roman" charset="0"/>
                <a:cs typeface="Times New Roman" charset="0"/>
              </a:rPr>
              <a:t>	engagement </a:t>
            </a:r>
            <a:r>
              <a:rPr lang="en-US" sz="3600" dirty="0">
                <a:latin typeface="Times New Roman" charset="0"/>
                <a:ea typeface="Times New Roman" charset="0"/>
                <a:cs typeface="Times New Roman" charset="0"/>
              </a:rPr>
              <a:t>and each of the four factors of AE as a function of the </a:t>
            </a:r>
            <a:r>
              <a:rPr lang="en-US" sz="3600" dirty="0" smtClean="0">
                <a:latin typeface="Times New Roman" charset="0"/>
                <a:ea typeface="Times New Roman" charset="0"/>
                <a:cs typeface="Times New Roman" charset="0"/>
              </a:rPr>
              <a:t>	total </a:t>
            </a:r>
            <a:r>
              <a:rPr lang="en-US" sz="3600" dirty="0">
                <a:latin typeface="Times New Roman" charset="0"/>
                <a:ea typeface="Times New Roman" charset="0"/>
                <a:cs typeface="Times New Roman" charset="0"/>
              </a:rPr>
              <a:t>exercise score in separate linear regression models.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715956"/>
            <a:ext cx="11029615" cy="4964244"/>
          </a:xfrm>
        </p:spPr>
        <p:txBody>
          <a:bodyPr anchor="t">
            <a:normAutofit fontScale="925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5: </a:t>
            </a:r>
            <a:r>
              <a:rPr lang="en-US" sz="3600" b="1" dirty="0">
                <a:latin typeface="Times New Roman" charset="0"/>
                <a:ea typeface="Times New Roman" charset="0"/>
                <a:cs typeface="Times New Roman" charset="0"/>
              </a:rPr>
              <a:t>Does exercise moderate the </a:t>
            </a:r>
            <a:r>
              <a:rPr lang="en-US" sz="3600" b="1" dirty="0" smtClean="0">
                <a:latin typeface="Times New Roman" charset="0"/>
                <a:ea typeface="Times New Roman" charset="0"/>
                <a:cs typeface="Times New Roman" charset="0"/>
              </a:rPr>
              <a:t>	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5</a:t>
            </a:r>
            <a:r>
              <a:rPr lang="en-US" sz="3600" b="1"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will evaluate the hypothesis </a:t>
            </a:r>
            <a:r>
              <a:rPr lang="en-US" sz="3500" dirty="0" smtClean="0">
                <a:latin typeface="Times New Roman" charset="0"/>
                <a:ea typeface="Times New Roman" charset="0"/>
                <a:cs typeface="Times New Roman" charset="0"/>
              </a:rPr>
              <a:t>using</a:t>
            </a:r>
            <a:r>
              <a:rPr lang="en-US" sz="3500" dirty="0">
                <a:latin typeface="Times New Roman" charset="0"/>
                <a:ea typeface="Times New Roman" charset="0"/>
                <a:cs typeface="Times New Roman" charset="0"/>
              </a:rPr>
              <a:t> </a:t>
            </a:r>
            <a:r>
              <a:rPr lang="en-US" sz="3500" dirty="0" smtClean="0">
                <a:latin typeface="Times New Roman" charset="0"/>
                <a:ea typeface="Times New Roman" charset="0"/>
                <a:cs typeface="Times New Roman" charset="0"/>
              </a:rPr>
              <a:t>a 	moderation </a:t>
            </a:r>
            <a:r>
              <a:rPr lang="en-US" sz="3500" dirty="0">
                <a:latin typeface="Times New Roman" charset="0"/>
                <a:ea typeface="Times New Roman" charset="0"/>
                <a:cs typeface="Times New Roman" charset="0"/>
              </a:rPr>
              <a:t>model as described in Muller et al. (2005</a:t>
            </a:r>
            <a:r>
              <a:rPr lang="en-US" sz="3500"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a:t>
            </a:r>
            <a:r>
              <a:rPr lang="en-US" sz="3500" dirty="0" smtClean="0">
                <a:latin typeface="Times New Roman" charset="0"/>
                <a:ea typeface="Times New Roman" charset="0"/>
                <a:cs typeface="Times New Roman" charset="0"/>
              </a:rPr>
              <a:t>	will </a:t>
            </a:r>
            <a:r>
              <a:rPr lang="en-US" sz="3500" dirty="0">
                <a:latin typeface="Times New Roman" charset="0"/>
                <a:ea typeface="Times New Roman" charset="0"/>
                <a:cs typeface="Times New Roman" charset="0"/>
              </a:rPr>
              <a:t>model academic engagement as a function of stressful </a:t>
            </a:r>
            <a:r>
              <a:rPr lang="en-US" sz="3500" dirty="0" smtClean="0">
                <a:latin typeface="Times New Roman" charset="0"/>
                <a:ea typeface="Times New Roman" charset="0"/>
                <a:cs typeface="Times New Roman" charset="0"/>
              </a:rPr>
              <a:t>	life </a:t>
            </a:r>
            <a:r>
              <a:rPr lang="en-US" sz="3500" dirty="0">
                <a:latin typeface="Times New Roman" charset="0"/>
                <a:ea typeface="Times New Roman" charset="0"/>
                <a:cs typeface="Times New Roman" charset="0"/>
              </a:rPr>
              <a:t>events, strenuous exercise, and their interaction.</a:t>
            </a:r>
            <a:r>
              <a:rPr lang="en-US" sz="3500" dirty="0">
                <a:latin typeface="Times New Roman" charset="0"/>
                <a:ea typeface="Times New Roman" charset="0"/>
                <a:cs typeface="Times New Roman" charset="0"/>
              </a:rPr>
              <a:t> </a:t>
            </a:r>
            <a:endParaRPr lang="en-US" sz="35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749800"/>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6: </a:t>
            </a:r>
            <a:r>
              <a:rPr lang="en-US" sz="3600" b="1" dirty="0">
                <a:latin typeface="Times New Roman" charset="0"/>
                <a:ea typeface="Times New Roman" charset="0"/>
                <a:cs typeface="Times New Roman" charset="0"/>
              </a:rPr>
              <a:t>What is the </a:t>
            </a:r>
            <a:r>
              <a:rPr lang="en-US" sz="3600" b="1" dirty="0" smtClean="0">
                <a:latin typeface="Times New Roman" charset="0"/>
                <a:ea typeface="Times New Roman" charset="0"/>
                <a:cs typeface="Times New Roman" charset="0"/>
              </a:rPr>
              <a:t>hierarchical influence of </a:t>
            </a:r>
            <a:r>
              <a:rPr lang="en-US" sz="3600" b="1" dirty="0">
                <a:latin typeface="Times New Roman" charset="0"/>
                <a:ea typeface="Times New Roman" charset="0"/>
                <a:cs typeface="Times New Roman" charset="0"/>
              </a:rPr>
              <a:t>the </a:t>
            </a:r>
            <a:r>
              <a:rPr lang="en-US" sz="3600" b="1" dirty="0" smtClean="0">
                <a:latin typeface="Times New Roman" charset="0"/>
                <a:ea typeface="Times New Roman" charset="0"/>
                <a:cs typeface="Times New Roman" charset="0"/>
              </a:rPr>
              <a:t>	effects </a:t>
            </a:r>
            <a:r>
              <a:rPr lang="en-US" sz="3600" b="1" dirty="0">
                <a:latin typeface="Times New Roman" charset="0"/>
                <a:ea typeface="Times New Roman" charset="0"/>
                <a:cs typeface="Times New Roman" charset="0"/>
              </a:rPr>
              <a:t>of stressful life events, </a:t>
            </a:r>
            <a:r>
              <a:rPr lang="en-US" sz="3600" b="1" dirty="0" smtClean="0">
                <a:latin typeface="Times New Roman" charset="0"/>
                <a:ea typeface="Times New Roman" charset="0"/>
                <a:cs typeface="Times New Roman" charset="0"/>
              </a:rPr>
              <a:t>sleep hygiene</a:t>
            </a:r>
            <a:r>
              <a:rPr lang="en-US" sz="3600" b="1" dirty="0">
                <a:latin typeface="Times New Roman" charset="0"/>
                <a:ea typeface="Times New Roman" charset="0"/>
                <a:cs typeface="Times New Roman" charset="0"/>
              </a:rPr>
              <a:t>, and </a:t>
            </a:r>
            <a:r>
              <a:rPr lang="en-US" sz="3600" b="1" dirty="0" smtClean="0">
                <a:latin typeface="Times New Roman" charset="0"/>
                <a:ea typeface="Times New Roman" charset="0"/>
                <a:cs typeface="Times New Roman" charset="0"/>
              </a:rPr>
              <a:t>exercise </a:t>
            </a:r>
            <a:r>
              <a:rPr lang="en-US" sz="3600" b="1" dirty="0">
                <a:latin typeface="Times New Roman" charset="0"/>
                <a:ea typeface="Times New Roman" charset="0"/>
                <a:cs typeface="Times New Roman" charset="0"/>
              </a:rPr>
              <a:t>on </a:t>
            </a:r>
            <a:r>
              <a:rPr lang="en-US" sz="3600" b="1" dirty="0" smtClean="0">
                <a:latin typeface="Times New Roman" charset="0"/>
                <a:ea typeface="Times New Roman" charset="0"/>
                <a:cs typeface="Times New Roman" charset="0"/>
              </a:rPr>
              <a:t>	academic </a:t>
            </a:r>
            <a:r>
              <a:rPr lang="en-US" sz="3600" b="1" dirty="0">
                <a:latin typeface="Times New Roman" charset="0"/>
                <a:ea typeface="Times New Roman" charset="0"/>
                <a:cs typeface="Times New Roman" charset="0"/>
              </a:rPr>
              <a:t>engagement?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6</a:t>
            </a:r>
            <a:r>
              <a:rPr lang="en-US" sz="3600" b="1" dirty="0" smtClean="0">
                <a:latin typeface="Times New Roman" charset="0"/>
                <a:ea typeface="Times New Roman" charset="0"/>
                <a:cs typeface="Times New Roman" charset="0"/>
              </a:rPr>
              <a:t>: </a:t>
            </a:r>
            <a:r>
              <a:rPr lang="en-US" sz="3600" b="1" dirty="0"/>
              <a:t>:</a:t>
            </a:r>
            <a:r>
              <a:rPr lang="en-US" sz="3600" b="1" i="1" dirty="0"/>
              <a:t>  </a:t>
            </a:r>
            <a:r>
              <a:rPr lang="en-US" sz="3600" dirty="0">
                <a:latin typeface="Times New Roman" charset="0"/>
                <a:ea typeface="Times New Roman" charset="0"/>
                <a:cs typeface="Times New Roman" charset="0"/>
              </a:rPr>
              <a:t>I will model academic engagement as a function </a:t>
            </a:r>
            <a:r>
              <a:rPr lang="en-US" sz="3600" dirty="0" smtClean="0">
                <a:latin typeface="Times New Roman" charset="0"/>
                <a:ea typeface="Times New Roman" charset="0"/>
                <a:cs typeface="Times New Roman" charset="0"/>
              </a:rPr>
              <a:t>	of </a:t>
            </a:r>
            <a:r>
              <a:rPr lang="en-US" sz="3600" dirty="0">
                <a:latin typeface="Times New Roman" charset="0"/>
                <a:ea typeface="Times New Roman" charset="0"/>
                <a:cs typeface="Times New Roman" charset="0"/>
              </a:rPr>
              <a:t>the demographic variables that showed statistical significance in </a:t>
            </a:r>
            <a:r>
              <a:rPr lang="en-US" sz="3600" dirty="0" smtClean="0">
                <a:latin typeface="Times New Roman" charset="0"/>
                <a:ea typeface="Times New Roman" charset="0"/>
                <a:cs typeface="Times New Roman" charset="0"/>
              </a:rPr>
              <a:t>	the </a:t>
            </a:r>
            <a:r>
              <a:rPr lang="en-US" sz="3600" dirty="0">
                <a:latin typeface="Times New Roman" charset="0"/>
                <a:ea typeface="Times New Roman" charset="0"/>
                <a:cs typeface="Times New Roman" charset="0"/>
              </a:rPr>
              <a:t>initial evaluation along with stressful life events, sleep hygiene, </a:t>
            </a:r>
            <a:r>
              <a:rPr lang="en-US" sz="3600" dirty="0" smtClean="0">
                <a:latin typeface="Times New Roman" charset="0"/>
                <a:ea typeface="Times New Roman" charset="0"/>
                <a:cs typeface="Times New Roman" charset="0"/>
              </a:rPr>
              <a:t>	and </a:t>
            </a:r>
            <a:r>
              <a:rPr lang="en-US" sz="3600" dirty="0">
                <a:latin typeface="Times New Roman" charset="0"/>
                <a:ea typeface="Times New Roman" charset="0"/>
                <a:cs typeface="Times New Roman" charset="0"/>
              </a:rPr>
              <a:t>exercise.  I will perform an exploratory analysis using multiple </a:t>
            </a:r>
            <a:r>
              <a:rPr lang="en-US" sz="3600" dirty="0" smtClean="0">
                <a:latin typeface="Times New Roman" charset="0"/>
                <a:ea typeface="Times New Roman" charset="0"/>
                <a:cs typeface="Times New Roman" charset="0"/>
              </a:rPr>
              <a:t>	regression </a:t>
            </a:r>
            <a:r>
              <a:rPr lang="en-US" sz="3600" dirty="0">
                <a:latin typeface="Times New Roman" charset="0"/>
                <a:ea typeface="Times New Roman" charset="0"/>
                <a:cs typeface="Times New Roman" charset="0"/>
              </a:rPr>
              <a:t>to explore the hierarchical relationship between stressful </a:t>
            </a:r>
            <a:r>
              <a:rPr lang="en-US" sz="3600" dirty="0" smtClean="0">
                <a:latin typeface="Times New Roman" charset="0"/>
                <a:ea typeface="Times New Roman" charset="0"/>
                <a:cs typeface="Times New Roman" charset="0"/>
              </a:rPr>
              <a:t>	life </a:t>
            </a:r>
            <a:r>
              <a:rPr lang="en-US" sz="3600" dirty="0">
                <a:latin typeface="Times New Roman" charset="0"/>
                <a:ea typeface="Times New Roman" charset="0"/>
                <a:cs typeface="Times New Roman" charset="0"/>
              </a:rPr>
              <a:t>events, sleep hygiene, and exercise, including any relevant </a:t>
            </a:r>
            <a:r>
              <a:rPr lang="en-US" sz="3600" dirty="0" smtClean="0">
                <a:latin typeface="Times New Roman" charset="0"/>
                <a:ea typeface="Times New Roman" charset="0"/>
                <a:cs typeface="Times New Roman" charset="0"/>
              </a:rPr>
              <a:t>	demographic </a:t>
            </a:r>
            <a:r>
              <a:rPr lang="en-US" sz="3600" dirty="0">
                <a:latin typeface="Times New Roman" charset="0"/>
                <a:ea typeface="Times New Roman" charset="0"/>
                <a:cs typeface="Times New Roman" charset="0"/>
              </a:rPr>
              <a:t>variables, as they predict academic engagement, as well </a:t>
            </a:r>
            <a:r>
              <a:rPr lang="en-US" sz="3600" dirty="0" smtClean="0">
                <a:latin typeface="Times New Roman" charset="0"/>
                <a:ea typeface="Times New Roman" charset="0"/>
                <a:cs typeface="Times New Roman" charset="0"/>
              </a:rPr>
              <a:t>	as </a:t>
            </a:r>
            <a:r>
              <a:rPr lang="en-US" sz="3600" dirty="0">
                <a:latin typeface="Times New Roman" charset="0"/>
                <a:ea typeface="Times New Roman" charset="0"/>
                <a:cs typeface="Times New Roman" charset="0"/>
              </a:rPr>
              <a:t>the robustness of these relationships.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a16="http://schemas.microsoft.com/office/drawing/2014/main" xmlns=""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a:t>
            </a:r>
            <a:r>
              <a:rPr lang="en-US" sz="3200" dirty="0" err="1">
                <a:solidFill>
                  <a:srgbClr val="3D3D3D"/>
                </a:solidFill>
              </a:rPr>
              <a:t>Handelsman</a:t>
            </a:r>
            <a:r>
              <a:rPr lang="en-US" sz="3200" dirty="0">
                <a:solidFill>
                  <a:srgbClr val="3D3D3D"/>
                </a:solidFill>
              </a:rPr>
              <a:t>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98699" y="1252117"/>
            <a:ext cx="7594600" cy="3289300"/>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err="1">
                <a:solidFill>
                  <a:schemeClr val="accent1"/>
                </a:solidFill>
              </a:rPr>
              <a:t>Handelsman</a:t>
            </a:r>
            <a:r>
              <a:rPr lang="en-US" sz="4000" b="1" dirty="0">
                <a:solidFill>
                  <a:schemeClr val="accent1"/>
                </a:solidFill>
              </a:rPr>
              <a:t>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78525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3442</TotalTime>
  <Words>4650</Words>
  <Application>Microsoft Macintosh PowerPoint</Application>
  <PresentationFormat>Widescreen</PresentationFormat>
  <Paragraphs>591</Paragraphs>
  <Slides>60</Slides>
  <Notes>23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Calibri</vt:lpstr>
      <vt:lpstr>Garamond</vt:lpstr>
      <vt:lpstr>Gill Sans MT</vt:lpstr>
      <vt:lpstr>Mangal</vt:lpstr>
      <vt:lpstr>Times New Roman</vt:lpstr>
      <vt:lpstr>Wingdings</vt:lpstr>
      <vt:lpstr>Wingdings 2</vt:lpstr>
      <vt:lpstr>Arial</vt:lpstr>
      <vt:lpstr>Dividend</vt:lpstr>
      <vt:lpstr>Effects of Stress, Sleep Hygiene, and Exercise on  Academic Engagement in Undergraduate Students  </vt:lpstr>
      <vt:lpstr>Academic Engagement</vt:lpstr>
      <vt:lpstr>Academic Engagement</vt:lpstr>
      <vt:lpstr> Zepke and Leach (2010): four perspectives on school engagement.</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 and Academic Engagement</vt:lpstr>
      <vt:lpstr>Stress and Depression</vt:lpstr>
      <vt:lpstr>Stress and Behavior </vt:lpstr>
      <vt:lpstr>Stressful life events</vt:lpstr>
      <vt:lpstr>Stressful Life Events:  Acute  versus chronic</vt:lpstr>
      <vt:lpstr>Stressful Life Events:  Acute  versus chronic</vt:lpstr>
      <vt:lpstr>Stress, Sleep,  and Academic Engagement</vt:lpstr>
      <vt:lpstr>Stress &amp; Sleep</vt:lpstr>
      <vt:lpstr>PowerPoint Presentation</vt:lpstr>
      <vt:lpstr>Impacts of SleeP</vt:lpstr>
      <vt:lpstr>SleeP and Academic Performance</vt:lpstr>
      <vt:lpstr>SleeP and Academic Performance</vt:lpstr>
      <vt:lpstr>SleeP and Cognitive/Affective Functioning</vt:lpstr>
      <vt:lpstr>SleeP’s impact on Academic Engagement</vt:lpstr>
      <vt:lpstr>SleeP’s impact on Academic Engagement</vt:lpstr>
      <vt:lpstr>SleeP Habits in Undergraduates</vt:lpstr>
      <vt:lpstr>SleeP Habits </vt:lpstr>
      <vt:lpstr>Sleep Hygiene</vt:lpstr>
      <vt:lpstr>Sleep Hygiene</vt:lpstr>
      <vt:lpstr>Sleep Hygiene</vt:lpstr>
      <vt:lpstr>Sleep Hygiene</vt:lpstr>
      <vt:lpstr>Exercise</vt:lpstr>
      <vt:lpstr>Exercise</vt:lpstr>
      <vt:lpstr>Exercise</vt:lpstr>
      <vt:lpstr>Exercise: Types and Dosages</vt:lpstr>
      <vt:lpstr>Exercise: Types and Dosages</vt:lpstr>
      <vt:lpstr>Exercise &amp; Stress</vt:lpstr>
      <vt:lpstr>Current Study</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Methods</vt:lpstr>
      <vt:lpstr>Methods</vt:lpstr>
      <vt:lpstr>Methods</vt:lpstr>
      <vt:lpstr>Methods</vt:lpstr>
      <vt:lpstr>Methods</vt:lpstr>
      <vt:lpstr>Methods</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  </dc:title>
  <cp:lastModifiedBy>Nelson, Audrey R - (audreyn)</cp:lastModifiedBy>
  <cp:revision>116</cp:revision>
  <dcterms:modified xsi:type="dcterms:W3CDTF">2017-12-11T06:31:51Z</dcterms:modified>
</cp:coreProperties>
</file>

<file path=docProps/thumbnail.jpeg>
</file>